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300" r:id="rId3"/>
    <p:sldId id="303" r:id="rId4"/>
    <p:sldId id="306" r:id="rId5"/>
    <p:sldId id="260" r:id="rId6"/>
    <p:sldId id="307" r:id="rId7"/>
    <p:sldId id="281" r:id="rId8"/>
    <p:sldId id="308" r:id="rId9"/>
    <p:sldId id="311" r:id="rId10"/>
    <p:sldId id="310" r:id="rId11"/>
    <p:sldId id="304" r:id="rId12"/>
    <p:sldId id="258" r:id="rId13"/>
    <p:sldId id="264" r:id="rId14"/>
    <p:sldId id="265" r:id="rId15"/>
    <p:sldId id="262" r:id="rId16"/>
    <p:sldId id="266" r:id="rId17"/>
    <p:sldId id="271" r:id="rId18"/>
    <p:sldId id="270" r:id="rId19"/>
    <p:sldId id="267" r:id="rId20"/>
    <p:sldId id="272" r:id="rId21"/>
    <p:sldId id="273" r:id="rId22"/>
    <p:sldId id="275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70" autoAdjust="0"/>
    <p:restoredTop sz="50000" autoAdjust="0"/>
  </p:normalViewPr>
  <p:slideViewPr>
    <p:cSldViewPr>
      <p:cViewPr varScale="1">
        <p:scale>
          <a:sx n="52" d="100"/>
          <a:sy n="52" d="100"/>
        </p:scale>
        <p:origin x="176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12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AFA98D-651B-44D3-ABE0-545E7397B3BF}" type="doc">
      <dgm:prSet loTypeId="urn:microsoft.com/office/officeart/2005/8/layout/gear1" loCatId="relationship" qsTypeId="urn:microsoft.com/office/officeart/2005/8/quickstyle/simple1" qsCatId="simple" csTypeId="urn:microsoft.com/office/officeart/2005/8/colors/accent1_3" csCatId="accent1" phldr="1"/>
      <dgm:spPr/>
    </dgm:pt>
    <dgm:pt modelId="{B1D224CD-FF85-4449-856F-AAA136E7CFF0}">
      <dgm:prSet phldrT="[Text]"/>
      <dgm:spPr/>
      <dgm:t>
        <a:bodyPr/>
        <a:lstStyle/>
        <a:p>
          <a:r>
            <a:rPr lang="ru-RU" b="1" smtClean="0">
              <a:solidFill>
                <a:srgbClr val="FF0000"/>
              </a:solidFill>
            </a:rPr>
            <a:t>Функционалне промене</a:t>
          </a:r>
          <a:endParaRPr lang="en-US" dirty="0">
            <a:solidFill>
              <a:srgbClr val="FF0000"/>
            </a:solidFill>
          </a:endParaRPr>
        </a:p>
      </dgm:t>
    </dgm:pt>
    <dgm:pt modelId="{6CD92967-56D9-4D1C-8437-1149B9B1F38E}" type="parTrans" cxnId="{A5F147C6-2F85-4561-AD14-2885B08E6CDA}">
      <dgm:prSet/>
      <dgm:spPr/>
      <dgm:t>
        <a:bodyPr/>
        <a:lstStyle/>
        <a:p>
          <a:endParaRPr lang="en-US"/>
        </a:p>
      </dgm:t>
    </dgm:pt>
    <dgm:pt modelId="{4F6FDDF7-3D27-4259-AF50-4499E1BE6252}" type="sibTrans" cxnId="{A5F147C6-2F85-4561-AD14-2885B08E6CDA}">
      <dgm:prSet/>
      <dgm:spPr/>
      <dgm:t>
        <a:bodyPr/>
        <a:lstStyle/>
        <a:p>
          <a:endParaRPr lang="en-US"/>
        </a:p>
      </dgm:t>
    </dgm:pt>
    <dgm:pt modelId="{7D132182-49C1-4546-BDE9-C7DB619665DF}">
      <dgm:prSet phldrT="[Text]"/>
      <dgm:spPr/>
      <dgm:t>
        <a:bodyPr/>
        <a:lstStyle/>
        <a:p>
          <a:r>
            <a:rPr lang="x-none" b="1" dirty="0" smtClean="0">
              <a:solidFill>
                <a:schemeClr val="accent3"/>
              </a:solidFill>
            </a:rPr>
            <a:t>Промене на нивоу нефрона</a:t>
          </a:r>
          <a:endParaRPr lang="en-US" dirty="0"/>
        </a:p>
      </dgm:t>
    </dgm:pt>
    <dgm:pt modelId="{26B5E30F-1E28-4F9C-B19A-C20D24D9D029}" type="parTrans" cxnId="{E99E02D6-748F-4A45-9ED9-1A7AD4967988}">
      <dgm:prSet/>
      <dgm:spPr/>
      <dgm:t>
        <a:bodyPr/>
        <a:lstStyle/>
        <a:p>
          <a:endParaRPr lang="en-US"/>
        </a:p>
      </dgm:t>
    </dgm:pt>
    <dgm:pt modelId="{9D5E97A5-A45D-4003-9A27-84CF789618FC}" type="sibTrans" cxnId="{E99E02D6-748F-4A45-9ED9-1A7AD4967988}">
      <dgm:prSet/>
      <dgm:spPr/>
      <dgm:t>
        <a:bodyPr/>
        <a:lstStyle/>
        <a:p>
          <a:endParaRPr lang="en-US"/>
        </a:p>
      </dgm:t>
    </dgm:pt>
    <dgm:pt modelId="{BF6980AB-9BE7-455B-A821-6159C7083A92}">
      <dgm:prSet phldrT="[Text]"/>
      <dgm:spPr/>
      <dgm:t>
        <a:bodyPr/>
        <a:lstStyle/>
        <a:p>
          <a:r>
            <a:rPr lang="ru-RU" b="1" dirty="0" smtClean="0">
              <a:solidFill>
                <a:schemeClr val="accent3"/>
              </a:solidFill>
            </a:rPr>
            <a:t>Васкуларне промене</a:t>
          </a:r>
          <a:endParaRPr lang="en-US" dirty="0"/>
        </a:p>
      </dgm:t>
    </dgm:pt>
    <dgm:pt modelId="{DF3C380F-A809-4280-B7BA-F50025D1C0B5}" type="parTrans" cxnId="{922222FE-E339-4208-A183-1DF57BEE9A5C}">
      <dgm:prSet/>
      <dgm:spPr/>
      <dgm:t>
        <a:bodyPr/>
        <a:lstStyle/>
        <a:p>
          <a:endParaRPr lang="en-US"/>
        </a:p>
      </dgm:t>
    </dgm:pt>
    <dgm:pt modelId="{840557CF-9311-4CF5-A54B-EF33BFCF7F06}" type="sibTrans" cxnId="{922222FE-E339-4208-A183-1DF57BEE9A5C}">
      <dgm:prSet/>
      <dgm:spPr/>
      <dgm:t>
        <a:bodyPr/>
        <a:lstStyle/>
        <a:p>
          <a:endParaRPr lang="en-US"/>
        </a:p>
      </dgm:t>
    </dgm:pt>
    <dgm:pt modelId="{A94FA046-F351-43B8-8557-52B196C5DFB8}" type="pres">
      <dgm:prSet presAssocID="{12AFA98D-651B-44D3-ABE0-545E7397B3B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C03A8CD-C4B5-4E72-B5A9-AAE48FA0B389}" type="pres">
      <dgm:prSet presAssocID="{B1D224CD-FF85-4449-856F-AAA136E7CFF0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50CEE-286B-47A9-913C-827F30C85D7A}" type="pres">
      <dgm:prSet presAssocID="{B1D224CD-FF85-4449-856F-AAA136E7CFF0}" presName="gear1srcNode" presStyleLbl="node1" presStyleIdx="0" presStyleCnt="3"/>
      <dgm:spPr/>
      <dgm:t>
        <a:bodyPr/>
        <a:lstStyle/>
        <a:p>
          <a:endParaRPr lang="en-US"/>
        </a:p>
      </dgm:t>
    </dgm:pt>
    <dgm:pt modelId="{2273B07E-755C-4C17-931E-AE5F8873DD4B}" type="pres">
      <dgm:prSet presAssocID="{B1D224CD-FF85-4449-856F-AAA136E7CFF0}" presName="gear1dstNode" presStyleLbl="node1" presStyleIdx="0" presStyleCnt="3"/>
      <dgm:spPr/>
      <dgm:t>
        <a:bodyPr/>
        <a:lstStyle/>
        <a:p>
          <a:endParaRPr lang="en-US"/>
        </a:p>
      </dgm:t>
    </dgm:pt>
    <dgm:pt modelId="{6F3B7207-1CA8-4473-96C5-8F3FDA0EDAC7}" type="pres">
      <dgm:prSet presAssocID="{7D132182-49C1-4546-BDE9-C7DB619665D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28BD0B-7660-412E-85ED-D943BBC9376E}" type="pres">
      <dgm:prSet presAssocID="{7D132182-49C1-4546-BDE9-C7DB619665DF}" presName="gear2srcNode" presStyleLbl="node1" presStyleIdx="1" presStyleCnt="3"/>
      <dgm:spPr/>
      <dgm:t>
        <a:bodyPr/>
        <a:lstStyle/>
        <a:p>
          <a:endParaRPr lang="en-US"/>
        </a:p>
      </dgm:t>
    </dgm:pt>
    <dgm:pt modelId="{01499F83-D684-4A9B-837D-8C635FCE64BA}" type="pres">
      <dgm:prSet presAssocID="{7D132182-49C1-4546-BDE9-C7DB619665DF}" presName="gear2dstNode" presStyleLbl="node1" presStyleIdx="1" presStyleCnt="3"/>
      <dgm:spPr/>
      <dgm:t>
        <a:bodyPr/>
        <a:lstStyle/>
        <a:p>
          <a:endParaRPr lang="en-US"/>
        </a:p>
      </dgm:t>
    </dgm:pt>
    <dgm:pt modelId="{59CB5111-D98D-4D28-B03D-C76DFA9DB29C}" type="pres">
      <dgm:prSet presAssocID="{BF6980AB-9BE7-455B-A821-6159C7083A92}" presName="gear3" presStyleLbl="node1" presStyleIdx="2" presStyleCnt="3"/>
      <dgm:spPr/>
      <dgm:t>
        <a:bodyPr/>
        <a:lstStyle/>
        <a:p>
          <a:endParaRPr lang="en-US"/>
        </a:p>
      </dgm:t>
    </dgm:pt>
    <dgm:pt modelId="{D5652930-B110-41F5-BCD5-1E0F3A3DD19F}" type="pres">
      <dgm:prSet presAssocID="{BF6980AB-9BE7-455B-A821-6159C7083A9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4DA4E8-F76F-4FE8-A2C0-988246116112}" type="pres">
      <dgm:prSet presAssocID="{BF6980AB-9BE7-455B-A821-6159C7083A92}" presName="gear3srcNode" presStyleLbl="node1" presStyleIdx="2" presStyleCnt="3"/>
      <dgm:spPr/>
      <dgm:t>
        <a:bodyPr/>
        <a:lstStyle/>
        <a:p>
          <a:endParaRPr lang="en-US"/>
        </a:p>
      </dgm:t>
    </dgm:pt>
    <dgm:pt modelId="{3BE0066D-2E12-4D49-BE45-2AD1E693DAD7}" type="pres">
      <dgm:prSet presAssocID="{BF6980AB-9BE7-455B-A821-6159C7083A92}" presName="gear3dstNode" presStyleLbl="node1" presStyleIdx="2" presStyleCnt="3"/>
      <dgm:spPr/>
      <dgm:t>
        <a:bodyPr/>
        <a:lstStyle/>
        <a:p>
          <a:endParaRPr lang="en-US"/>
        </a:p>
      </dgm:t>
    </dgm:pt>
    <dgm:pt modelId="{C076FE06-831C-488A-AE20-2C397084C5DE}" type="pres">
      <dgm:prSet presAssocID="{4F6FDDF7-3D27-4259-AF50-4499E1BE6252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B6CEC660-88A9-4DA9-863B-3C8801B0BB24}" type="pres">
      <dgm:prSet presAssocID="{9D5E97A5-A45D-4003-9A27-84CF789618FC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250BAF74-1C45-4493-8765-99824C19F58D}" type="pres">
      <dgm:prSet presAssocID="{840557CF-9311-4CF5-A54B-EF33BFCF7F06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DC75976-22DA-4826-9262-2B4D80A00134}" type="presOf" srcId="{7D132182-49C1-4546-BDE9-C7DB619665DF}" destId="{01499F83-D684-4A9B-837D-8C635FCE64BA}" srcOrd="2" destOrd="0" presId="urn:microsoft.com/office/officeart/2005/8/layout/gear1"/>
    <dgm:cxn modelId="{A5F147C6-2F85-4561-AD14-2885B08E6CDA}" srcId="{12AFA98D-651B-44D3-ABE0-545E7397B3BF}" destId="{B1D224CD-FF85-4449-856F-AAA136E7CFF0}" srcOrd="0" destOrd="0" parTransId="{6CD92967-56D9-4D1C-8437-1149B9B1F38E}" sibTransId="{4F6FDDF7-3D27-4259-AF50-4499E1BE6252}"/>
    <dgm:cxn modelId="{CACD2103-5760-4F4D-B324-7ACC44D37CB3}" type="presOf" srcId="{4F6FDDF7-3D27-4259-AF50-4499E1BE6252}" destId="{C076FE06-831C-488A-AE20-2C397084C5DE}" srcOrd="0" destOrd="0" presId="urn:microsoft.com/office/officeart/2005/8/layout/gear1"/>
    <dgm:cxn modelId="{F9E5DD15-A747-4170-AF46-D36BF92F9A32}" type="presOf" srcId="{7D132182-49C1-4546-BDE9-C7DB619665DF}" destId="{6F3B7207-1CA8-4473-96C5-8F3FDA0EDAC7}" srcOrd="0" destOrd="0" presId="urn:microsoft.com/office/officeart/2005/8/layout/gear1"/>
    <dgm:cxn modelId="{57D91AE9-5463-4B1F-92E1-661E746780A1}" type="presOf" srcId="{B1D224CD-FF85-4449-856F-AAA136E7CFF0}" destId="{2273B07E-755C-4C17-931E-AE5F8873DD4B}" srcOrd="2" destOrd="0" presId="urn:microsoft.com/office/officeart/2005/8/layout/gear1"/>
    <dgm:cxn modelId="{FC1367DD-DB6C-4774-A1B1-7837795EAD14}" type="presOf" srcId="{12AFA98D-651B-44D3-ABE0-545E7397B3BF}" destId="{A94FA046-F351-43B8-8557-52B196C5DFB8}" srcOrd="0" destOrd="0" presId="urn:microsoft.com/office/officeart/2005/8/layout/gear1"/>
    <dgm:cxn modelId="{E99E02D6-748F-4A45-9ED9-1A7AD4967988}" srcId="{12AFA98D-651B-44D3-ABE0-545E7397B3BF}" destId="{7D132182-49C1-4546-BDE9-C7DB619665DF}" srcOrd="1" destOrd="0" parTransId="{26B5E30F-1E28-4F9C-B19A-C20D24D9D029}" sibTransId="{9D5E97A5-A45D-4003-9A27-84CF789618FC}"/>
    <dgm:cxn modelId="{29B54BEE-6E5C-4F4D-9060-83F129F1D1F6}" type="presOf" srcId="{BF6980AB-9BE7-455B-A821-6159C7083A92}" destId="{59CB5111-D98D-4D28-B03D-C76DFA9DB29C}" srcOrd="0" destOrd="0" presId="urn:microsoft.com/office/officeart/2005/8/layout/gear1"/>
    <dgm:cxn modelId="{7295C21E-DDAE-464C-ADCA-CC62E5F5BF1A}" type="presOf" srcId="{BF6980AB-9BE7-455B-A821-6159C7083A92}" destId="{3BE0066D-2E12-4D49-BE45-2AD1E693DAD7}" srcOrd="3" destOrd="0" presId="urn:microsoft.com/office/officeart/2005/8/layout/gear1"/>
    <dgm:cxn modelId="{922222FE-E339-4208-A183-1DF57BEE9A5C}" srcId="{12AFA98D-651B-44D3-ABE0-545E7397B3BF}" destId="{BF6980AB-9BE7-455B-A821-6159C7083A92}" srcOrd="2" destOrd="0" parTransId="{DF3C380F-A809-4280-B7BA-F50025D1C0B5}" sibTransId="{840557CF-9311-4CF5-A54B-EF33BFCF7F06}"/>
    <dgm:cxn modelId="{29070398-B9E0-4DBD-8BA3-6B3853B0D1E1}" type="presOf" srcId="{B1D224CD-FF85-4449-856F-AAA136E7CFF0}" destId="{EC03A8CD-C4B5-4E72-B5A9-AAE48FA0B389}" srcOrd="0" destOrd="0" presId="urn:microsoft.com/office/officeart/2005/8/layout/gear1"/>
    <dgm:cxn modelId="{6A0E77E8-E682-4D04-9360-335C43AA89C1}" type="presOf" srcId="{B1D224CD-FF85-4449-856F-AAA136E7CFF0}" destId="{F4850CEE-286B-47A9-913C-827F30C85D7A}" srcOrd="1" destOrd="0" presId="urn:microsoft.com/office/officeart/2005/8/layout/gear1"/>
    <dgm:cxn modelId="{6ED28AD0-8416-44A0-A503-A9FFE6E1F91B}" type="presOf" srcId="{7D132182-49C1-4546-BDE9-C7DB619665DF}" destId="{6928BD0B-7660-412E-85ED-D943BBC9376E}" srcOrd="1" destOrd="0" presId="urn:microsoft.com/office/officeart/2005/8/layout/gear1"/>
    <dgm:cxn modelId="{1EABDE4B-D9BE-4345-A512-06A23CDCAD04}" type="presOf" srcId="{BF6980AB-9BE7-455B-A821-6159C7083A92}" destId="{8B4DA4E8-F76F-4FE8-A2C0-988246116112}" srcOrd="2" destOrd="0" presId="urn:microsoft.com/office/officeart/2005/8/layout/gear1"/>
    <dgm:cxn modelId="{E584DB8C-E1E5-42EB-837F-FB48455A499A}" type="presOf" srcId="{840557CF-9311-4CF5-A54B-EF33BFCF7F06}" destId="{250BAF74-1C45-4493-8765-99824C19F58D}" srcOrd="0" destOrd="0" presId="urn:microsoft.com/office/officeart/2005/8/layout/gear1"/>
    <dgm:cxn modelId="{5648038F-9AC3-452D-A6D2-307466FF4875}" type="presOf" srcId="{9D5E97A5-A45D-4003-9A27-84CF789618FC}" destId="{B6CEC660-88A9-4DA9-863B-3C8801B0BB24}" srcOrd="0" destOrd="0" presId="urn:microsoft.com/office/officeart/2005/8/layout/gear1"/>
    <dgm:cxn modelId="{8DA422BF-665F-438C-9873-9AE4FD712D59}" type="presOf" srcId="{BF6980AB-9BE7-455B-A821-6159C7083A92}" destId="{D5652930-B110-41F5-BCD5-1E0F3A3DD19F}" srcOrd="1" destOrd="0" presId="urn:microsoft.com/office/officeart/2005/8/layout/gear1"/>
    <dgm:cxn modelId="{AF4C4C06-A74A-4EE9-A041-E02FCEC5DC1F}" type="presParOf" srcId="{A94FA046-F351-43B8-8557-52B196C5DFB8}" destId="{EC03A8CD-C4B5-4E72-B5A9-AAE48FA0B389}" srcOrd="0" destOrd="0" presId="urn:microsoft.com/office/officeart/2005/8/layout/gear1"/>
    <dgm:cxn modelId="{2E027FDE-6F39-41B0-8B60-1DAF6FEA7FC4}" type="presParOf" srcId="{A94FA046-F351-43B8-8557-52B196C5DFB8}" destId="{F4850CEE-286B-47A9-913C-827F30C85D7A}" srcOrd="1" destOrd="0" presId="urn:microsoft.com/office/officeart/2005/8/layout/gear1"/>
    <dgm:cxn modelId="{FF40D02B-6655-4C15-867C-04EEC79632FA}" type="presParOf" srcId="{A94FA046-F351-43B8-8557-52B196C5DFB8}" destId="{2273B07E-755C-4C17-931E-AE5F8873DD4B}" srcOrd="2" destOrd="0" presId="urn:microsoft.com/office/officeart/2005/8/layout/gear1"/>
    <dgm:cxn modelId="{1A7A16A8-D183-4C55-8045-BC4F09168893}" type="presParOf" srcId="{A94FA046-F351-43B8-8557-52B196C5DFB8}" destId="{6F3B7207-1CA8-4473-96C5-8F3FDA0EDAC7}" srcOrd="3" destOrd="0" presId="urn:microsoft.com/office/officeart/2005/8/layout/gear1"/>
    <dgm:cxn modelId="{69F17CAC-789A-4766-AD8B-58F598FE9E91}" type="presParOf" srcId="{A94FA046-F351-43B8-8557-52B196C5DFB8}" destId="{6928BD0B-7660-412E-85ED-D943BBC9376E}" srcOrd="4" destOrd="0" presId="urn:microsoft.com/office/officeart/2005/8/layout/gear1"/>
    <dgm:cxn modelId="{C57999D9-22C2-4523-96EA-CA68059F0796}" type="presParOf" srcId="{A94FA046-F351-43B8-8557-52B196C5DFB8}" destId="{01499F83-D684-4A9B-837D-8C635FCE64BA}" srcOrd="5" destOrd="0" presId="urn:microsoft.com/office/officeart/2005/8/layout/gear1"/>
    <dgm:cxn modelId="{F8F6918B-9A42-4B8A-8163-6AC21071CD89}" type="presParOf" srcId="{A94FA046-F351-43B8-8557-52B196C5DFB8}" destId="{59CB5111-D98D-4D28-B03D-C76DFA9DB29C}" srcOrd="6" destOrd="0" presId="urn:microsoft.com/office/officeart/2005/8/layout/gear1"/>
    <dgm:cxn modelId="{F71DEAE5-1ED1-48E7-9494-158CC524EAAD}" type="presParOf" srcId="{A94FA046-F351-43B8-8557-52B196C5DFB8}" destId="{D5652930-B110-41F5-BCD5-1E0F3A3DD19F}" srcOrd="7" destOrd="0" presId="urn:microsoft.com/office/officeart/2005/8/layout/gear1"/>
    <dgm:cxn modelId="{7FC525CB-6AE8-488C-94F6-12CBF564102D}" type="presParOf" srcId="{A94FA046-F351-43B8-8557-52B196C5DFB8}" destId="{8B4DA4E8-F76F-4FE8-A2C0-988246116112}" srcOrd="8" destOrd="0" presId="urn:microsoft.com/office/officeart/2005/8/layout/gear1"/>
    <dgm:cxn modelId="{67C5C20F-9C8E-4818-89BE-7FBC7265BEE2}" type="presParOf" srcId="{A94FA046-F351-43B8-8557-52B196C5DFB8}" destId="{3BE0066D-2E12-4D49-BE45-2AD1E693DAD7}" srcOrd="9" destOrd="0" presId="urn:microsoft.com/office/officeart/2005/8/layout/gear1"/>
    <dgm:cxn modelId="{26FB4C93-EC43-4C09-9FDE-15B5732998C5}" type="presParOf" srcId="{A94FA046-F351-43B8-8557-52B196C5DFB8}" destId="{C076FE06-831C-488A-AE20-2C397084C5DE}" srcOrd="10" destOrd="0" presId="urn:microsoft.com/office/officeart/2005/8/layout/gear1"/>
    <dgm:cxn modelId="{28B670C6-2AE4-41AA-A823-2E673EC77EA7}" type="presParOf" srcId="{A94FA046-F351-43B8-8557-52B196C5DFB8}" destId="{B6CEC660-88A9-4DA9-863B-3C8801B0BB24}" srcOrd="11" destOrd="0" presId="urn:microsoft.com/office/officeart/2005/8/layout/gear1"/>
    <dgm:cxn modelId="{16CFB6F1-B2DD-46BA-ACD5-C7414F3381C9}" type="presParOf" srcId="{A94FA046-F351-43B8-8557-52B196C5DFB8}" destId="{250BAF74-1C45-4493-8765-99824C19F58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03A8CD-C4B5-4E72-B5A9-AAE48FA0B389}">
      <dsp:nvSpPr>
        <dsp:cNvPr id="0" name=""/>
        <dsp:cNvSpPr/>
      </dsp:nvSpPr>
      <dsp:spPr>
        <a:xfrm>
          <a:off x="3790950" y="2228849"/>
          <a:ext cx="2724150" cy="2724150"/>
        </a:xfrm>
        <a:prstGeom prst="gear9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olidFill>
                <a:srgbClr val="FF0000"/>
              </a:solidFill>
            </a:rPr>
            <a:t>Функционалне промене</a:t>
          </a:r>
          <a:endParaRPr lang="en-US" sz="1400" kern="1200" dirty="0">
            <a:solidFill>
              <a:srgbClr val="FF0000"/>
            </a:solidFill>
          </a:endParaRPr>
        </a:p>
      </dsp:txBody>
      <dsp:txXfrm>
        <a:off x="4338625" y="2866968"/>
        <a:ext cx="1628800" cy="1400269"/>
      </dsp:txXfrm>
    </dsp:sp>
    <dsp:sp modelId="{6F3B7207-1CA8-4473-96C5-8F3FDA0EDAC7}">
      <dsp:nvSpPr>
        <dsp:cNvPr id="0" name=""/>
        <dsp:cNvSpPr/>
      </dsp:nvSpPr>
      <dsp:spPr>
        <a:xfrm>
          <a:off x="2205989" y="1584959"/>
          <a:ext cx="1981200" cy="1981200"/>
        </a:xfrm>
        <a:prstGeom prst="gear6">
          <a:avLst/>
        </a:prstGeom>
        <a:solidFill>
          <a:schemeClr val="accent1">
            <a:shade val="80000"/>
            <a:hueOff val="0"/>
            <a:satOff val="0"/>
            <a:lumOff val="64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b="1" kern="1200" dirty="0" smtClean="0">
              <a:solidFill>
                <a:schemeClr val="accent3"/>
              </a:solidFill>
            </a:rPr>
            <a:t>Промене на нивоу нефрона</a:t>
          </a:r>
          <a:endParaRPr lang="en-US" sz="1400" kern="1200" dirty="0"/>
        </a:p>
      </dsp:txBody>
      <dsp:txXfrm>
        <a:off x="2704762" y="2086747"/>
        <a:ext cx="983654" cy="977624"/>
      </dsp:txXfrm>
    </dsp:sp>
    <dsp:sp modelId="{59CB5111-D98D-4D28-B03D-C76DFA9DB29C}">
      <dsp:nvSpPr>
        <dsp:cNvPr id="0" name=""/>
        <dsp:cNvSpPr/>
      </dsp:nvSpPr>
      <dsp:spPr>
        <a:xfrm rot="20700000">
          <a:off x="3315664" y="218134"/>
          <a:ext cx="1941171" cy="1941171"/>
        </a:xfrm>
        <a:prstGeom prst="gear6">
          <a:avLst/>
        </a:prstGeom>
        <a:solidFill>
          <a:schemeClr val="accent1">
            <a:shade val="80000"/>
            <a:hueOff val="0"/>
            <a:satOff val="0"/>
            <a:lumOff val="1296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/>
              </a:solidFill>
            </a:rPr>
            <a:t>Васкуларне промене</a:t>
          </a:r>
          <a:endParaRPr lang="en-US" sz="1400" kern="1200" dirty="0"/>
        </a:p>
      </dsp:txBody>
      <dsp:txXfrm rot="-20700000">
        <a:off x="3741420" y="643889"/>
        <a:ext cx="1089660" cy="1089660"/>
      </dsp:txXfrm>
    </dsp:sp>
    <dsp:sp modelId="{C076FE06-831C-488A-AE20-2C397084C5DE}">
      <dsp:nvSpPr>
        <dsp:cNvPr id="0" name=""/>
        <dsp:cNvSpPr/>
      </dsp:nvSpPr>
      <dsp:spPr>
        <a:xfrm>
          <a:off x="3589898" y="1812976"/>
          <a:ext cx="3486912" cy="3486912"/>
        </a:xfrm>
        <a:prstGeom prst="circularArrow">
          <a:avLst>
            <a:gd name="adj1" fmla="val 4688"/>
            <a:gd name="adj2" fmla="val 299029"/>
            <a:gd name="adj3" fmla="val 2531722"/>
            <a:gd name="adj4" fmla="val 15828163"/>
            <a:gd name="adj5" fmla="val 5469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CEC660-88A9-4DA9-863B-3C8801B0BB24}">
      <dsp:nvSpPr>
        <dsp:cNvPr id="0" name=""/>
        <dsp:cNvSpPr/>
      </dsp:nvSpPr>
      <dsp:spPr>
        <a:xfrm>
          <a:off x="1855123" y="1143339"/>
          <a:ext cx="2533459" cy="253345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shade val="90000"/>
            <a:hueOff val="0"/>
            <a:satOff val="0"/>
            <a:lumOff val="44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BAF74-1C45-4493-8765-99824C19F58D}">
      <dsp:nvSpPr>
        <dsp:cNvPr id="0" name=""/>
        <dsp:cNvSpPr/>
      </dsp:nvSpPr>
      <dsp:spPr>
        <a:xfrm>
          <a:off x="2866651" y="-210311"/>
          <a:ext cx="2731579" cy="273157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shade val="90000"/>
            <a:hueOff val="0"/>
            <a:satOff val="0"/>
            <a:lumOff val="88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0F7DC-C8DB-401E-8A5A-00490E7324C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E4FF9-AAE2-4E48-A2D8-7097093D1E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4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097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5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172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Респираторни центар је мање осетљив на хиперкапнију и хипоксичне импулсе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73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x-none" sz="1200" b="1" dirty="0" smtClean="0"/>
              <a:t> (1-2% - 3, декадс, 12% после 70 год)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44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sz="1200" b="1" dirty="0" err="1" smtClean="0">
                <a:solidFill>
                  <a:srgbClr val="00FFFF"/>
                </a:solidFill>
              </a:rPr>
              <a:t>Hiperfiltraciona</a:t>
            </a:r>
            <a:r>
              <a:rPr lang="en-US" sz="1200" b="1" dirty="0" smtClean="0">
                <a:solidFill>
                  <a:srgbClr val="00FFFF"/>
                </a:solidFill>
              </a:rPr>
              <a:t> </a:t>
            </a:r>
            <a:r>
              <a:rPr lang="en-US" sz="1200" b="1" dirty="0" err="1" smtClean="0">
                <a:solidFill>
                  <a:srgbClr val="00FFFF"/>
                </a:solidFill>
              </a:rPr>
              <a:t>teorija</a:t>
            </a:r>
            <a:r>
              <a:rPr lang="sr-Cyrl-CS" sz="1200" b="1" dirty="0" smtClean="0">
                <a:solidFill>
                  <a:srgbClr val="00FFFF"/>
                </a:solidFill>
              </a:rPr>
              <a:t>, </a:t>
            </a:r>
            <a:r>
              <a:rPr lang="ru-RU" sz="1200" dirty="0" smtClean="0"/>
              <a:t>Добне промене (СНГФР)</a:t>
            </a:r>
            <a:r>
              <a:rPr lang="en-US" sz="1200" dirty="0" smtClean="0">
                <a:solidFill>
                  <a:schemeClr val="tx1"/>
                </a:solidFill>
              </a:rPr>
              <a:t> single </a:t>
            </a:r>
            <a:r>
              <a:rPr lang="en-US" sz="1200" dirty="0" err="1" smtClean="0">
                <a:solidFill>
                  <a:schemeClr val="tx1"/>
                </a:solidFill>
              </a:rPr>
              <a:t>nephron</a:t>
            </a:r>
            <a:r>
              <a:rPr lang="en-US" sz="1200" dirty="0" smtClean="0">
                <a:solidFill>
                  <a:schemeClr val="tx1"/>
                </a:solidFill>
              </a:rPr>
              <a:t> GFR (SNGFR) </a:t>
            </a:r>
            <a:r>
              <a:rPr lang="ru-RU" sz="1200" dirty="0" smtClean="0"/>
              <a:t> у% од укупних нефрона,</a:t>
            </a:r>
            <a:r>
              <a:rPr lang="en-US" sz="3200" dirty="0" smtClean="0"/>
              <a:t> </a:t>
            </a:r>
            <a:r>
              <a:rPr lang="en-US" sz="3200" dirty="0" err="1" smtClean="0"/>
              <a:t>agregacija</a:t>
            </a:r>
            <a:r>
              <a:rPr lang="en-US" sz="3200" dirty="0" smtClean="0"/>
              <a:t> </a:t>
            </a:r>
            <a:r>
              <a:rPr lang="en-US" sz="3200" dirty="0" err="1" smtClean="0"/>
              <a:t>Tr</a:t>
            </a:r>
            <a:endParaRPr lang="en-US" sz="3200" dirty="0" smtClean="0"/>
          </a:p>
          <a:p>
            <a:pPr lvl="1">
              <a:lnSpc>
                <a:spcPct val="90000"/>
              </a:lnSpc>
            </a:pPr>
            <a:r>
              <a:rPr lang="en-US" sz="3200" dirty="0" smtClean="0"/>
              <a:t>                 </a:t>
            </a:r>
            <a:r>
              <a:rPr lang="en-US" sz="3200" dirty="0" err="1" smtClean="0"/>
              <a:t>stvaranje</a:t>
            </a:r>
            <a:r>
              <a:rPr lang="en-US" sz="3200" dirty="0" smtClean="0"/>
              <a:t> </a:t>
            </a:r>
            <a:r>
              <a:rPr lang="en-US" sz="3200" dirty="0" err="1" smtClean="0"/>
              <a:t>trombina</a:t>
            </a:r>
            <a:endParaRPr lang="en-US" sz="3200" dirty="0" smtClean="0"/>
          </a:p>
          <a:p>
            <a:pPr>
              <a:lnSpc>
                <a:spcPct val="90000"/>
              </a:lnSpc>
            </a:pPr>
            <a:r>
              <a:rPr lang="en-US" sz="3200" dirty="0" smtClean="0"/>
              <a:t>		 </a:t>
            </a:r>
            <a:r>
              <a:rPr lang="en-US" sz="3200" dirty="0" err="1" smtClean="0"/>
              <a:t>oslobadjanje</a:t>
            </a:r>
            <a:r>
              <a:rPr lang="en-US" sz="3200" dirty="0" smtClean="0"/>
              <a:t> </a:t>
            </a:r>
            <a:r>
              <a:rPr lang="en-US" sz="3200" dirty="0" err="1" smtClean="0"/>
              <a:t>faktora</a:t>
            </a:r>
            <a:r>
              <a:rPr lang="en-US" sz="3200" dirty="0" smtClean="0"/>
              <a:t> </a:t>
            </a:r>
            <a:r>
              <a:rPr lang="en-US" sz="3200" dirty="0" err="1" smtClean="0"/>
              <a:t>rasta</a:t>
            </a:r>
            <a:endParaRPr lang="en-US" sz="3200" dirty="0" smtClean="0"/>
          </a:p>
          <a:p>
            <a:pPr>
              <a:lnSpc>
                <a:spcPct val="90000"/>
              </a:lnSpc>
            </a:pPr>
            <a:r>
              <a:rPr lang="en-US" sz="3200" dirty="0" smtClean="0"/>
              <a:t>	       ( PDGF, EGF, FGF, TNF</a:t>
            </a:r>
            <a:r>
              <a:rPr lang="en-US" sz="3200" dirty="0" smtClean="0">
                <a:sym typeface="Symbol" pitchFamily="18" charset="2"/>
              </a:rPr>
              <a:t>)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sym typeface="Symbol" pitchFamily="18" charset="2"/>
              </a:rPr>
              <a:t>     		 </a:t>
            </a:r>
            <a:r>
              <a:rPr lang="en-US" sz="3600" b="1" i="1" dirty="0" err="1" smtClean="0">
                <a:sym typeface="Symbol" pitchFamily="18" charset="2"/>
              </a:rPr>
              <a:t>glomeruloskleroza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41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43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200" dirty="0" smtClean="0"/>
              <a:t>потенциран одговор на вазоконстрикторскестимулусе </a:t>
            </a:r>
            <a:r>
              <a:rPr lang="en-US" sz="2000" dirty="0" smtClean="0"/>
              <a:t>(AII,</a:t>
            </a:r>
            <a:r>
              <a:rPr lang="sr-Cyrl-CS" sz="2000" dirty="0" smtClean="0"/>
              <a:t>андотелин </a:t>
            </a:r>
            <a:r>
              <a:rPr lang="en-US" sz="2000" dirty="0" smtClean="0"/>
              <a:t>, EDRF)</a:t>
            </a:r>
            <a:r>
              <a:rPr lang="ru-RU" sz="1200" dirty="0" smtClean="0"/>
              <a:t>Нормалан одговор на вазодилататоре </a:t>
            </a:r>
            <a:r>
              <a:rPr lang="en-US" sz="2000" dirty="0" smtClean="0"/>
              <a:t> (</a:t>
            </a:r>
            <a:r>
              <a:rPr lang="en-US" sz="2000" dirty="0" err="1" smtClean="0"/>
              <a:t>ACEi</a:t>
            </a:r>
            <a:r>
              <a:rPr lang="en-US" sz="2000" dirty="0" smtClean="0"/>
              <a:t>, AIIR </a:t>
            </a:r>
            <a:r>
              <a:rPr lang="sr-Cyrl-CS" sz="2000" dirty="0" smtClean="0"/>
              <a:t>блокатори</a:t>
            </a:r>
            <a:r>
              <a:rPr lang="en-US" sz="2000" dirty="0" smtClean="0"/>
              <a:t>)</a:t>
            </a: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/>
              <a:t>EDRF=</a:t>
            </a:r>
            <a:r>
              <a:rPr lang="en-US" sz="1200" i="1" dirty="0" err="1" smtClean="0"/>
              <a:t>endothel</a:t>
            </a:r>
            <a:r>
              <a:rPr lang="en-US" sz="1200" i="1" dirty="0" smtClean="0"/>
              <a:t>-derived relaxing factor</a:t>
            </a:r>
            <a:endParaRPr lang="en-US" sz="11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94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07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Концентрација и дилуција су међусобно повезани у различитим сегментима нефронима (љуб. стрелице показују активну На-реапсорпцију, зелене  пасивну реапсорпцију воде)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40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75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primary or secondary </a:t>
            </a:r>
            <a:r>
              <a:rPr lang="en-US" dirty="0" err="1" smtClean="0"/>
              <a:t>hyperaldosteronism</a:t>
            </a:r>
            <a:r>
              <a:rPr lang="en-US" dirty="0" smtClean="0"/>
              <a:t> (e.g. edema).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E4FF9-AAE2-4E48-A2D8-7097093D1EC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84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676400"/>
            <a:ext cx="7391400" cy="869950"/>
          </a:xfrm>
        </p:spPr>
        <p:txBody>
          <a:bodyPr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sr-Cyrl-C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ОСНОВНЕ СТРУКОВНЕ СТУДИЈЕ</a:t>
            </a: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Cyrl-CS" sz="2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друга година студија</a:t>
            </a:r>
            <a:r>
              <a:rPr lang="x-none" sz="2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школска 20</a:t>
            </a:r>
            <a:r>
              <a:rPr lang="x-none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r>
              <a:rPr lang="sr-Cyrl-C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/20</a:t>
            </a:r>
            <a:r>
              <a:rPr lang="x-none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</a:t>
            </a:r>
            <a:r>
              <a:rPr lang="sr-Cyrl-C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sz="quarter" idx="1"/>
          </p:nvPr>
        </p:nvSpPr>
        <p:spPr>
          <a:xfrm>
            <a:off x="1371600" y="3200400"/>
            <a:ext cx="7772400" cy="3962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CS" sz="2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Предмет:  </a:t>
            </a:r>
            <a:endParaRPr lang="en-US" sz="2000" dirty="0" smtClean="0">
              <a:solidFill>
                <a:schemeClr val="tx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x-none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ГЕРИЈАТРИЈА </a:t>
            </a:r>
            <a:r>
              <a:rPr lang="sr-Cyrl-C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 НЕГОМ</a:t>
            </a:r>
            <a:endParaRPr lang="en-US" sz="20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СПЕЦИФИЧНОСТИ ОБОЉЕЊА БУБРГЕГА КОД СТАРИХ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Предавач: </a:t>
            </a:r>
          </a:p>
          <a:p>
            <a:pPr algn="ctr">
              <a:buNone/>
            </a:pPr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проф.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др Татјана Лазаревић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676400" y="-1"/>
            <a:ext cx="7467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ФАКУЛТЕТ</a:t>
            </a:r>
            <a:r>
              <a:rPr kumimoji="0" lang="x-none" sz="2000" b="1" i="0" u="none" strike="noStrike" cap="none" normalizeH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МЕДИЦИНСКИХ НАУКА                                      УНИВЕТРЗИТЕТА У КРАГУЈЕВЦУ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6002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1" descr="Logotip Medicinski monohroamtski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1600200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Функционалне промене у старости: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85800" y="2438400"/>
            <a:ext cx="6172200" cy="4191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endParaRPr lang="ru-RU" sz="1600" dirty="0" smtClean="0"/>
          </a:p>
          <a:p>
            <a:r>
              <a:rPr lang="x-none" sz="1600" dirty="0" smtClean="0"/>
              <a:t>смањен екскреторни и реабсорптивни капацитет</a:t>
            </a:r>
          </a:p>
          <a:p>
            <a:r>
              <a:rPr lang="x-none" sz="1600" dirty="0" smtClean="0"/>
              <a:t>поремећај регулације </a:t>
            </a:r>
            <a:r>
              <a:rPr lang="en-US" sz="1600" dirty="0" smtClean="0"/>
              <a:t>Na</a:t>
            </a:r>
            <a:r>
              <a:rPr lang="x-none" sz="1600" dirty="0" smtClean="0"/>
              <a:t>, К, воде, </a:t>
            </a:r>
          </a:p>
          <a:p>
            <a:r>
              <a:rPr lang="x-none" sz="1600" dirty="0" smtClean="0"/>
              <a:t>поремећај регулације ацидо-базног и осмолалног баланса</a:t>
            </a:r>
          </a:p>
          <a:p>
            <a:r>
              <a:rPr lang="x-none" sz="1600" dirty="0" smtClean="0"/>
              <a:t>поремећај капацитета чувања и екскретовања </a:t>
            </a:r>
            <a:r>
              <a:rPr lang="en-US" sz="1600" dirty="0" smtClean="0"/>
              <a:t>Na+</a:t>
            </a:r>
            <a:endParaRPr lang="x-none" sz="1600" dirty="0" smtClean="0"/>
          </a:p>
          <a:p>
            <a:r>
              <a:rPr lang="x-none" sz="1600" dirty="0" smtClean="0"/>
              <a:t> поремећај секреције алдостерона</a:t>
            </a:r>
          </a:p>
          <a:p>
            <a:r>
              <a:rPr lang="x-none" sz="1600" dirty="0" smtClean="0"/>
              <a:t> релативна резистанција на алдостерон и </a:t>
            </a:r>
            <a:r>
              <a:rPr lang="sr-Cyrl-CS" sz="1600" dirty="0" smtClean="0"/>
              <a:t>инхибиторе </a:t>
            </a:r>
            <a:r>
              <a:rPr lang="en-US" sz="1600" dirty="0" smtClean="0"/>
              <a:t>AII</a:t>
            </a:r>
            <a:endParaRPr lang="x-none" sz="1600" dirty="0" smtClean="0"/>
          </a:p>
          <a:p>
            <a:r>
              <a:rPr lang="x-none" sz="1600" dirty="0" smtClean="0"/>
              <a:t> смањена активност </a:t>
            </a:r>
            <a:r>
              <a:rPr lang="en-US" sz="1600" dirty="0" smtClean="0"/>
              <a:t>Na-K-ATP</a:t>
            </a:r>
            <a:r>
              <a:rPr lang="x-none" sz="1600" dirty="0" smtClean="0"/>
              <a:t>азе у бубрезима</a:t>
            </a:r>
          </a:p>
          <a:p>
            <a:r>
              <a:rPr lang="x-none" sz="1600" dirty="0" smtClean="0"/>
              <a:t> </a:t>
            </a:r>
            <a:r>
              <a:rPr lang="en-US" sz="1600" dirty="0" smtClean="0"/>
              <a:t>max </a:t>
            </a:r>
            <a:r>
              <a:rPr lang="x-none" sz="1600" dirty="0" smtClean="0"/>
              <a:t> осмолалност урина опада 5% сваке декаде</a:t>
            </a:r>
          </a:p>
          <a:p>
            <a:r>
              <a:rPr lang="x-none" sz="1600" dirty="0" smtClean="0"/>
              <a:t> смањење укупног телесног К за 20% (диуретици!)</a:t>
            </a:r>
          </a:p>
          <a:p>
            <a:r>
              <a:rPr lang="x-none" sz="1600" dirty="0" smtClean="0"/>
              <a:t> поремећај у оптерећењу киселим јонима</a:t>
            </a:r>
          </a:p>
          <a:p>
            <a:pPr>
              <a:buNone/>
            </a:pPr>
            <a:r>
              <a:rPr lang="x-none" sz="1600" dirty="0" smtClean="0"/>
              <a:t>     - пролонгиран пад </a:t>
            </a:r>
            <a:r>
              <a:rPr lang="en-US" sz="1600" dirty="0" smtClean="0">
                <a:sym typeface="Wingdings 2" pitchFamily="18" charset="2"/>
              </a:rPr>
              <a:t> pH </a:t>
            </a:r>
            <a:r>
              <a:rPr lang="sr-Cyrl-CS" sz="1600" dirty="0" smtClean="0">
                <a:sym typeface="Wingdings 2" pitchFamily="18" charset="2"/>
              </a:rPr>
              <a:t>и </a:t>
            </a:r>
            <a:r>
              <a:rPr lang="en-US" sz="1600" dirty="0" smtClean="0">
                <a:sym typeface="Wingdings 2" pitchFamily="18" charset="2"/>
              </a:rPr>
              <a:t>pCO</a:t>
            </a:r>
            <a:r>
              <a:rPr lang="en-US" sz="1600" baseline="-25000" dirty="0" smtClean="0">
                <a:sym typeface="Wingdings 2" pitchFamily="18" charset="2"/>
              </a:rPr>
              <a:t>2</a:t>
            </a:r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7239000" y="3124200"/>
            <a:ext cx="2209800" cy="1905000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  <a:defRPr/>
            </a:pPr>
            <a:r>
              <a:rPr lang="x-none" sz="1800" b="1" dirty="0" smtClean="0">
                <a:solidFill>
                  <a:schemeClr val="accent3"/>
                </a:solidFill>
              </a:rPr>
              <a:t>Старење </a:t>
            </a:r>
          </a:p>
          <a:p>
            <a:pPr lvl="0">
              <a:buNone/>
              <a:defRPr/>
            </a:pPr>
            <a:r>
              <a:rPr lang="en-US" sz="1800" b="1" dirty="0" err="1" smtClean="0">
                <a:solidFill>
                  <a:schemeClr val="accent3"/>
                </a:solidFill>
              </a:rPr>
              <a:t>vs</a:t>
            </a:r>
            <a:r>
              <a:rPr lang="x-none" sz="1800" b="1" dirty="0" smtClean="0">
                <a:solidFill>
                  <a:schemeClr val="accent3"/>
                </a:solidFill>
              </a:rPr>
              <a:t> дисфункција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accent3"/>
                </a:solidFill>
              </a:rPr>
              <a:t>vs</a:t>
            </a:r>
            <a:r>
              <a:rPr lang="sr-Cyrl-CS" sz="1800" b="1" dirty="0" smtClean="0">
                <a:solidFill>
                  <a:schemeClr val="accent3"/>
                </a:solidFill>
              </a:rPr>
              <a:t> </a:t>
            </a:r>
            <a:r>
              <a:rPr lang="x-none" sz="1800" b="1" dirty="0" smtClean="0">
                <a:solidFill>
                  <a:schemeClr val="accent3"/>
                </a:solidFill>
              </a:rPr>
              <a:t>јатрогени </a:t>
            </a:r>
          </a:p>
          <a:p>
            <a:pPr>
              <a:buNone/>
            </a:pPr>
            <a:r>
              <a:rPr lang="x-none" sz="1800" b="1" dirty="0" smtClean="0">
                <a:solidFill>
                  <a:schemeClr val="accent3"/>
                </a:solidFill>
              </a:rPr>
              <a:t>поремећаји </a:t>
            </a:r>
          </a:p>
          <a:p>
            <a:pPr>
              <a:buNone/>
            </a:pPr>
            <a:r>
              <a:rPr lang="sr-Cyrl-CS" sz="1800" b="1" dirty="0" smtClean="0">
                <a:solidFill>
                  <a:schemeClr val="accent3"/>
                </a:solidFill>
              </a:rPr>
              <a:t>т</a:t>
            </a:r>
            <a:r>
              <a:rPr lang="x-none" sz="1800" b="1" dirty="0" smtClean="0">
                <a:solidFill>
                  <a:schemeClr val="accent3"/>
                </a:solidFill>
              </a:rPr>
              <a:t>убулских</a:t>
            </a:r>
          </a:p>
          <a:p>
            <a:pPr>
              <a:buNone/>
            </a:pPr>
            <a:r>
              <a:rPr lang="x-none" sz="1800" b="1" dirty="0" smtClean="0">
                <a:solidFill>
                  <a:schemeClr val="accent3"/>
                </a:solidFill>
              </a:rPr>
              <a:t>процеса?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6248400" cy="64008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x-none" dirty="0" smtClean="0">
                <a:solidFill>
                  <a:schemeClr val="bg1"/>
                </a:solidFill>
              </a:rPr>
              <a:t>Тубулска функција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Win7\Pictures\Kidney_nephron_molar_transport_diagra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990600"/>
          </a:xfrm>
        </p:spPr>
        <p:txBody>
          <a:bodyPr>
            <a:noAutofit/>
          </a:bodyPr>
          <a:lstStyle/>
          <a:p>
            <a:pPr marL="320040" lvl="0" indent="-320040">
              <a:spcBef>
                <a:spcPts val="700"/>
              </a:spcBef>
              <a:defRPr/>
            </a:pPr>
            <a:r>
              <a:rPr lang="x-none" sz="2000" b="1" dirty="0" smtClean="0">
                <a:solidFill>
                  <a:schemeClr val="tx1"/>
                </a:solidFill>
              </a:rPr>
              <a:t>     </a:t>
            </a:r>
            <a:r>
              <a:rPr lang="x-none" sz="2400" b="1" dirty="0" smtClean="0">
                <a:solidFill>
                  <a:schemeClr val="tx1"/>
                </a:solidFill>
              </a:rPr>
              <a:t>Старење </a:t>
            </a:r>
            <a:r>
              <a:rPr lang="en-US" sz="2400" b="1" dirty="0" err="1" smtClean="0">
                <a:solidFill>
                  <a:schemeClr val="tx1"/>
                </a:solidFill>
              </a:rPr>
              <a:t>vs</a:t>
            </a:r>
            <a:r>
              <a:rPr lang="x-none" sz="2400" b="1" dirty="0" smtClean="0">
                <a:solidFill>
                  <a:schemeClr val="tx1"/>
                </a:solidFill>
              </a:rPr>
              <a:t> дисфункција </a:t>
            </a:r>
            <a:r>
              <a:rPr lang="en-US" sz="2400" b="1" dirty="0" err="1" smtClean="0"/>
              <a:t>vs</a:t>
            </a:r>
            <a:r>
              <a:rPr lang="sr-Cyrl-CS" sz="2400" b="1" dirty="0" smtClean="0"/>
              <a:t> </a:t>
            </a:r>
            <a:r>
              <a:rPr lang="x-none" sz="2400" b="1" dirty="0" smtClean="0"/>
              <a:t>јатрогено изазвани поремећаји тубулских процеса?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Оштећена тубулска функција у старости</a:t>
            </a:r>
            <a:endParaRPr lang="en-US" sz="2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85800" y="1589566"/>
            <a:ext cx="8045301" cy="4887433"/>
          </a:xfrm>
        </p:spPr>
        <p:txBody>
          <a:bodyPr>
            <a:noAutofit/>
          </a:bodyPr>
          <a:lstStyle/>
          <a:p>
            <a:r>
              <a:rPr lang="ru-RU" sz="1600" dirty="0" smtClean="0"/>
              <a:t>Смањење функције узлазног дела Хенлеове петље, </a:t>
            </a:r>
          </a:p>
          <a:p>
            <a:pPr>
              <a:buNone/>
            </a:pPr>
            <a:r>
              <a:rPr lang="ru-RU" sz="1600" dirty="0" smtClean="0"/>
              <a:t>      где се ресорпција </a:t>
            </a:r>
            <a:r>
              <a:rPr lang="en-US" sz="1600" dirty="0" smtClean="0"/>
              <a:t>Na-K-</a:t>
            </a:r>
            <a:r>
              <a:rPr lang="en-US" sz="1600" dirty="0" err="1" smtClean="0"/>
              <a:t>Cl</a:t>
            </a:r>
            <a:r>
              <a:rPr lang="ru-RU" sz="1600" dirty="0" smtClean="0"/>
              <a:t> одвија без воде </a:t>
            </a:r>
          </a:p>
          <a:p>
            <a:pPr>
              <a:buNone/>
            </a:pPr>
            <a:r>
              <a:rPr lang="ru-RU" sz="1600" dirty="0" smtClean="0"/>
              <a:t>      и оштећење кортикомедулларног  осмотског концентрационог градијента,                   </a:t>
            </a:r>
          </a:p>
          <a:p>
            <a:pPr>
              <a:buNone/>
            </a:pPr>
            <a:r>
              <a:rPr lang="ru-RU" sz="1600" dirty="0" smtClean="0"/>
              <a:t>      </a:t>
            </a:r>
            <a:r>
              <a:rPr lang="ru-RU" sz="1600" b="1" dirty="0" smtClean="0"/>
              <a:t>доводе до хипостенурије: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Ограниченост капацитета може изазвати озбиљне клиничке последице</a:t>
            </a:r>
            <a:endParaRPr lang="en-US" sz="1600" dirty="0"/>
          </a:p>
        </p:txBody>
      </p:sp>
      <p:pic>
        <p:nvPicPr>
          <p:cNvPr id="8" name="Picture 2" descr="C:\Users\KCKG\Desktop\Gerijatrija\OVOOOOOOMolecular and Clinical Basics of Gerontology   Digital Textbook Library_files\dia35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819400"/>
            <a:ext cx="3581400" cy="3301867"/>
          </a:xfrm>
          <a:prstGeom prst="rect">
            <a:avLst/>
          </a:prstGeom>
          <a:noFill/>
        </p:spPr>
      </p:pic>
      <p:sp>
        <p:nvSpPr>
          <p:cNvPr id="5" name="Content Placeholder 5"/>
          <p:cNvSpPr txBox="1">
            <a:spLocks/>
          </p:cNvSpPr>
          <p:nvPr/>
        </p:nvSpPr>
        <p:spPr>
          <a:xfrm>
            <a:off x="685800" y="3276600"/>
            <a:ext cx="4419600" cy="1981200"/>
          </a:xfrm>
          <a:prstGeom prst="rect">
            <a:avLst/>
          </a:prstGeom>
          <a:ln>
            <a:noFill/>
          </a:ln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поремећај концентрационе способности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ru-RU" sz="1600" dirty="0" smtClean="0">
                <a:solidFill>
                  <a:schemeClr val="accent3"/>
                </a:solidFill>
              </a:rPr>
              <a:t>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дефект  у ретенцији воде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ограничење дилуционе способности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ru-RU" sz="1600" dirty="0" smtClean="0">
                <a:solidFill>
                  <a:schemeClr val="accent3"/>
                </a:solidFill>
              </a:rPr>
              <a:t>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дефект  у екскрецији воде.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9144000" cy="9906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Старост и специфична тежине урина </a:t>
            </a:r>
            <a:br>
              <a:rPr lang="ru-RU" sz="2400" b="1" dirty="0" smtClean="0"/>
            </a:br>
            <a:r>
              <a:rPr lang="ru-RU" sz="2400" b="1" dirty="0" smtClean="0"/>
              <a:t>у пормећајима  концентровања и дилуције филтрата  </a:t>
            </a:r>
            <a:br>
              <a:rPr lang="ru-RU" sz="2400" b="1" dirty="0" smtClean="0"/>
            </a:br>
            <a:endParaRPr lang="en-US" sz="2400" b="1" dirty="0"/>
          </a:p>
        </p:txBody>
      </p:sp>
      <p:pic>
        <p:nvPicPr>
          <p:cNvPr id="25602" name="Picture 2" descr="C:\Users\KCKG\Desktop\Gerijatrija\OVOOOOOOMolecular and Clinical Basics of Gerontology   Digital Textbook Library_files\dia37.pn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295400" y="1905000"/>
            <a:ext cx="6781800" cy="4648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172200" y="61722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е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0" y="6248400"/>
            <a:ext cx="2057400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2400" b="1" dirty="0" smtClean="0"/>
              <a:t>Старење и екскреторна нефункционалност  бубрега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04800" y="2057400"/>
            <a:ext cx="9144000" cy="5268433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Тубулски ефекат алдостерона је оштећен, </a:t>
            </a:r>
          </a:p>
          <a:p>
            <a:pPr>
              <a:buNone/>
            </a:pPr>
            <a:r>
              <a:rPr lang="ru-RU" sz="1600" dirty="0" smtClean="0"/>
              <a:t>     али постоји тенденција за губитак К и хипокалемију </a:t>
            </a:r>
          </a:p>
          <a:p>
            <a:pPr>
              <a:buNone/>
            </a:pPr>
            <a:r>
              <a:rPr lang="ru-RU" sz="1600" dirty="0" smtClean="0"/>
              <a:t>     због честог секундарног хипералдостеронизма у старих. 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Глукоза ресорбујуће ћелије проксималног тубула и даље функционишу, </a:t>
            </a:r>
          </a:p>
          <a:p>
            <a:pPr>
              <a:buNone/>
            </a:pPr>
            <a:r>
              <a:rPr lang="ru-RU" sz="1600" dirty="0" smtClean="0"/>
              <a:t>     -  </a:t>
            </a:r>
            <a:r>
              <a:rPr lang="ru-RU" sz="1600" b="1" dirty="0" smtClean="0"/>
              <a:t>глукозурија у старих људи не одражава у серуму ниво глукозе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Смањена ренална перфузије</a:t>
            </a:r>
          </a:p>
          <a:p>
            <a:pPr>
              <a:buNone/>
            </a:pPr>
            <a:r>
              <a:rPr lang="ru-RU" sz="1600" dirty="0" smtClean="0"/>
              <a:t>     (честа код старих нпр због прерасподеле крвотока у срчаној инсуфицијенцији) </a:t>
            </a:r>
          </a:p>
          <a:p>
            <a:pPr>
              <a:buNone/>
            </a:pPr>
            <a:r>
              <a:rPr lang="ru-RU" sz="1600" dirty="0" smtClean="0"/>
              <a:t>     и оштећене тубуларне секреције материја </a:t>
            </a:r>
          </a:p>
          <a:p>
            <a:pPr>
              <a:buNone/>
            </a:pPr>
            <a:r>
              <a:rPr lang="ru-RU" sz="1600" dirty="0" smtClean="0"/>
              <a:t>     </a:t>
            </a:r>
            <a:r>
              <a:rPr lang="ru-RU" sz="1600" dirty="0" smtClean="0">
                <a:solidFill>
                  <a:schemeClr val="accent3"/>
                </a:solidFill>
              </a:rPr>
              <a:t>повећава ризик за тровање лековима</a:t>
            </a:r>
            <a:r>
              <a:rPr lang="ru-RU" sz="1600" dirty="0" smtClean="0"/>
              <a:t>. </a:t>
            </a:r>
          </a:p>
          <a:p>
            <a:pPr>
              <a:buNone/>
            </a:pPr>
            <a:r>
              <a:rPr lang="ru-RU" sz="1600" dirty="0" smtClean="0"/>
              <a:t>     </a:t>
            </a:r>
            <a:r>
              <a:rPr lang="ru-RU" sz="1600" b="1" dirty="0" smtClean="0"/>
              <a:t>Дозе лекова који се елиминишу путем бубрега  треба прилагодити</a:t>
            </a:r>
            <a:r>
              <a:rPr lang="ru-RU" sz="1800" b="1" dirty="0" smtClean="0"/>
              <a:t>.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Продукција </a:t>
            </a:r>
            <a:r>
              <a:rPr lang="en-US" sz="2400" b="1" dirty="0" smtClean="0"/>
              <a:t>ADH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и промене осмотског притиска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и запремине течности дуж нефрона</a:t>
            </a:r>
            <a:endParaRPr lang="en-US" sz="2400" b="1" dirty="0"/>
          </a:p>
        </p:txBody>
      </p:sp>
      <p:pic>
        <p:nvPicPr>
          <p:cNvPr id="21506" name="Picture 2" descr="C:\Users\KCKG\Desktop\Gerijatrija\OVOOOOOOMolecular and Clinical Basics of Gerontology   Digital Textbook Library_files\dia3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076699"/>
            <a:ext cx="6324600" cy="2781301"/>
          </a:xfrm>
          <a:prstGeom prst="rect">
            <a:avLst/>
          </a:prstGeom>
          <a:noFill/>
        </p:spPr>
      </p:pic>
      <p:sp>
        <p:nvSpPr>
          <p:cNvPr id="4" name="Content Placeholder 4"/>
          <p:cNvSpPr txBox="1">
            <a:spLocks/>
          </p:cNvSpPr>
          <p:nvPr/>
        </p:nvSpPr>
        <p:spPr>
          <a:xfrm>
            <a:off x="609600" y="1589567"/>
            <a:ext cx="8839200" cy="52684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Производња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ADH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може да се одржава или је повећана код старијих особа.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Смањен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дговор на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ADH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(повећање специфичне тежине урина)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због смањеног броја нефрона и дисфункционалности рецептора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- може довести до губитка воде и хипертоницитета -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дехидратације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 друге стране,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супресија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ADH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је одложена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повећан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унос воде (који прелази смањен екскрециони капацитет)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доводи до хипотоницитет (хипонатремија) -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тровања "водом".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800" y="5638800"/>
            <a:ext cx="914400" cy="38100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10200" y="4572000"/>
            <a:ext cx="1219200" cy="38100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09800" y="4114800"/>
            <a:ext cx="1371600" cy="53340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2400" b="1" dirty="0" smtClean="0"/>
              <a:t/>
            </a:r>
            <a:br>
              <a:rPr lang="x-none" sz="2400" b="1" dirty="0" smtClean="0"/>
            </a:br>
            <a:r>
              <a:rPr lang="x-none" sz="2700" b="1" dirty="0" smtClean="0"/>
              <a:t>Старење и екскреторна нефункционалност  бубрега</a:t>
            </a:r>
            <a:br>
              <a:rPr lang="x-none" sz="2700" b="1" dirty="0" smtClean="0"/>
            </a:br>
            <a:endParaRPr lang="en-US" sz="2700" b="1" dirty="0"/>
          </a:p>
        </p:txBody>
      </p:sp>
      <p:pic>
        <p:nvPicPr>
          <p:cNvPr id="7" name="Picture 2" descr="C:\Users\KCKG\Desktop\Gerijatrija\OVOOOOOOMolecular and Clinical Basics of Gerontology   Digital Textbook Library_files\dia38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52600"/>
            <a:ext cx="4572000" cy="4495800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57200" y="1981200"/>
            <a:ext cx="5791200" cy="51816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Код старијих особа </a:t>
            </a:r>
          </a:p>
          <a:p>
            <a:pPr>
              <a:buNone/>
            </a:pPr>
            <a:r>
              <a:rPr lang="ru-RU" sz="1600" dirty="0" smtClean="0"/>
              <a:t>     спонтани унос воде смањује.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Регулација осећајем жеђи </a:t>
            </a:r>
          </a:p>
          <a:p>
            <a:pPr>
              <a:buNone/>
            </a:pPr>
            <a:r>
              <a:rPr lang="ru-RU" sz="1600" dirty="0" smtClean="0"/>
              <a:t>      - недовољна (оштећена) 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b="1" dirty="0" smtClean="0"/>
              <a:t>Дипсогени ефекат </a:t>
            </a:r>
            <a:r>
              <a:rPr lang="en-US" sz="1600" b="1" dirty="0" smtClean="0"/>
              <a:t>ADH </a:t>
            </a:r>
            <a:r>
              <a:rPr lang="ru-RU" sz="1600" b="1" dirty="0" smtClean="0"/>
              <a:t> </a:t>
            </a:r>
          </a:p>
          <a:p>
            <a:pPr>
              <a:buNone/>
            </a:pPr>
            <a:r>
              <a:rPr lang="ru-RU" sz="1600" b="1" dirty="0" smtClean="0"/>
              <a:t>     - </a:t>
            </a:r>
            <a:r>
              <a:rPr lang="sr-Cyrl-CS" sz="1600" b="1" dirty="0" smtClean="0"/>
              <a:t>недовољан</a:t>
            </a:r>
            <a:r>
              <a:rPr lang="sr-Latn-CS" sz="1600" b="1" dirty="0" smtClean="0"/>
              <a:t>.</a:t>
            </a:r>
            <a:endParaRPr lang="sr-Cyrl-CS" sz="1600" b="1" dirty="0" smtClean="0"/>
          </a:p>
          <a:p>
            <a:pPr>
              <a:buNone/>
            </a:pPr>
            <a:endParaRPr lang="ru-RU" sz="1600" dirty="0" smtClean="0"/>
          </a:p>
          <a:p>
            <a:r>
              <a:rPr lang="ru-RU" sz="1600" b="1" dirty="0" smtClean="0"/>
              <a:t>Смањена  секреција ренина </a:t>
            </a:r>
          </a:p>
          <a:p>
            <a:pPr>
              <a:buNone/>
            </a:pPr>
            <a:r>
              <a:rPr lang="ru-RU" sz="1600" b="1" dirty="0" smtClean="0"/>
              <a:t>      утиче на ниво алдостерона </a:t>
            </a:r>
          </a:p>
          <a:p>
            <a:pPr>
              <a:buNone/>
            </a:pPr>
            <a:endParaRPr lang="sr-Latn-CS" sz="1600" b="1" dirty="0" smtClean="0"/>
          </a:p>
          <a:p>
            <a:r>
              <a:rPr lang="ru-RU" sz="1600" b="1" dirty="0" smtClean="0"/>
              <a:t>Дефицит осмо- и баро- рецептора  </a:t>
            </a:r>
          </a:p>
          <a:p>
            <a:pPr>
              <a:buNone/>
            </a:pPr>
            <a:r>
              <a:rPr lang="ru-RU" sz="1600" b="1" dirty="0" smtClean="0"/>
              <a:t>     (за </a:t>
            </a:r>
            <a:r>
              <a:rPr lang="en-US" sz="1600" b="1" dirty="0" smtClean="0"/>
              <a:t>ADH</a:t>
            </a:r>
            <a:r>
              <a:rPr lang="sr-Cyrl-CS" sz="1600" b="1" dirty="0" smtClean="0"/>
              <a:t> и </a:t>
            </a:r>
            <a:r>
              <a:rPr lang="sr-Latn-CS" sz="1600" b="1" dirty="0" smtClean="0"/>
              <a:t>ANP)</a:t>
            </a:r>
            <a:endParaRPr lang="ru-RU" sz="16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x-none" sz="2400" b="1" dirty="0" smtClean="0">
                <a:solidFill>
                  <a:schemeClr val="bg1"/>
                </a:solidFill>
              </a:rPr>
              <a:t>Утицај хормона на поремећај хомеостазе воде и соли током процеса старења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3400" y="2057400"/>
            <a:ext cx="8153400" cy="44958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Смањење волумена плазме </a:t>
            </a:r>
          </a:p>
          <a:p>
            <a:pPr>
              <a:buNone/>
            </a:pPr>
            <a:r>
              <a:rPr lang="ru-RU" sz="1600" dirty="0" smtClean="0"/>
              <a:t>      изазива </a:t>
            </a:r>
            <a:r>
              <a:rPr lang="ru-RU" sz="1600" b="1" dirty="0" smtClean="0"/>
              <a:t>мању </a:t>
            </a:r>
            <a:r>
              <a:rPr lang="en-US" sz="1600" b="1" dirty="0" smtClean="0"/>
              <a:t>RAAS (</a:t>
            </a:r>
            <a:r>
              <a:rPr lang="en-US" sz="1600" b="1" dirty="0" err="1" smtClean="0"/>
              <a:t>renin-angiotensin-aldosterone</a:t>
            </a:r>
            <a:r>
              <a:rPr lang="en-US" sz="1600" b="1" dirty="0" smtClean="0"/>
              <a:t> system) </a:t>
            </a:r>
            <a:r>
              <a:rPr lang="ru-RU" sz="1600" b="1" dirty="0" smtClean="0"/>
              <a:t>активацију </a:t>
            </a:r>
          </a:p>
          <a:p>
            <a:pPr>
              <a:buNone/>
            </a:pPr>
            <a:r>
              <a:rPr lang="ru-RU" sz="1600" dirty="0" smtClean="0"/>
              <a:t>      него код младих особа. 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b="1" dirty="0" smtClean="0"/>
              <a:t>Ефекти алдостерона, ангиотензина или </a:t>
            </a:r>
            <a:r>
              <a:rPr lang="en-US" sz="1600" b="1" dirty="0" smtClean="0"/>
              <a:t>ADH</a:t>
            </a:r>
            <a:r>
              <a:rPr lang="ru-RU" sz="1600" b="1" dirty="0" smtClean="0"/>
              <a:t> смањени </a:t>
            </a:r>
          </a:p>
          <a:p>
            <a:pPr>
              <a:buNone/>
            </a:pPr>
            <a:r>
              <a:rPr lang="ru-RU" sz="1600" dirty="0" smtClean="0"/>
              <a:t>      у односу на оне код младих одраслих особа. 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b="1" dirty="0" smtClean="0"/>
              <a:t>Сузбијање </a:t>
            </a:r>
            <a:r>
              <a:rPr lang="en-US" sz="1600" b="1" dirty="0" smtClean="0"/>
              <a:t>RAAS </a:t>
            </a:r>
            <a:r>
              <a:rPr lang="ru-RU" sz="1600" b="1" dirty="0" smtClean="0"/>
              <a:t>основне или</a:t>
            </a:r>
            <a:r>
              <a:rPr lang="en-US" sz="1600" b="1" dirty="0" smtClean="0"/>
              <a:t> ADH </a:t>
            </a:r>
            <a:r>
              <a:rPr lang="ru-RU" sz="1600" b="1" dirty="0" smtClean="0"/>
              <a:t>активности касни</a:t>
            </a:r>
            <a:r>
              <a:rPr lang="ru-RU" sz="1600" dirty="0" smtClean="0"/>
              <a:t>; </a:t>
            </a:r>
          </a:p>
          <a:p>
            <a:endParaRPr lang="ru-RU" sz="1600" dirty="0" smtClean="0"/>
          </a:p>
          <a:p>
            <a:r>
              <a:rPr lang="ru-RU" sz="1600" b="1" dirty="0" smtClean="0"/>
              <a:t>Активација натриуретских фактора је неефикасна</a:t>
            </a:r>
            <a:endParaRPr lang="en-US" sz="1600" b="1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</a:t>
            </a:r>
            <a:r>
              <a:rPr lang="ru-RU" sz="1600" dirty="0" smtClean="0">
                <a:solidFill>
                  <a:srgbClr val="FF0000"/>
                </a:solidFill>
              </a:rPr>
              <a:t>Старије особе не могу правилно се заштите </a:t>
            </a: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    од преоптерећења  или дефицита  соли / воде!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Хидро-електролитна нестабилност у старијих особа</a:t>
            </a:r>
            <a:br>
              <a:rPr lang="ru-RU" sz="2400" b="1" dirty="0" smtClean="0"/>
            </a:br>
            <a:endParaRPr lang="en-US" sz="24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81534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Повећан ризик за дехидрацију</a:t>
            </a:r>
          </a:p>
          <a:p>
            <a:r>
              <a:rPr lang="ru-RU" sz="1600" dirty="0" smtClean="0"/>
              <a:t> Након недостатка уноса течности надокнада је  спорија и непотпуна</a:t>
            </a:r>
          </a:p>
          <a:p>
            <a:r>
              <a:rPr lang="ru-RU" sz="1600" dirty="0" smtClean="0"/>
              <a:t>Склоност  тешкој </a:t>
            </a:r>
            <a:r>
              <a:rPr lang="ru-RU" sz="1600" b="1" dirty="0" smtClean="0"/>
              <a:t>хиповолемији и хипертоницитету</a:t>
            </a:r>
          </a:p>
          <a:p>
            <a:pPr>
              <a:buNone/>
            </a:pPr>
            <a:r>
              <a:rPr lang="ru-RU" sz="1600" dirty="0" smtClean="0"/>
              <a:t>      и развоју </a:t>
            </a:r>
            <a:r>
              <a:rPr lang="ru-RU" sz="1600" b="1" dirty="0" smtClean="0"/>
              <a:t>ортостатске хипотензије </a:t>
            </a:r>
            <a:r>
              <a:rPr lang="ru-RU" sz="1600" dirty="0" smtClean="0"/>
              <a:t>код старијих особа.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Повећан ризик за хиперхидрацију</a:t>
            </a:r>
            <a:endParaRPr lang="ru-RU" sz="1600" dirty="0" smtClean="0"/>
          </a:p>
          <a:p>
            <a:r>
              <a:rPr lang="ru-RU" sz="1600" dirty="0" smtClean="0"/>
              <a:t>Губитак соли / воде, диуретска терапија, </a:t>
            </a:r>
          </a:p>
          <a:p>
            <a:pPr>
              <a:buNone/>
            </a:pPr>
            <a:r>
              <a:rPr lang="ru-RU" sz="1600" dirty="0" smtClean="0"/>
              <a:t>      неприкладан суфицит</a:t>
            </a:r>
            <a:r>
              <a:rPr lang="en-US" sz="1600" dirty="0" smtClean="0"/>
              <a:t> ADH (</a:t>
            </a:r>
            <a:r>
              <a:rPr lang="ru-RU" sz="1600" dirty="0" smtClean="0"/>
              <a:t>(нпр операција, бол), </a:t>
            </a:r>
          </a:p>
          <a:p>
            <a:pPr>
              <a:buNone/>
            </a:pPr>
            <a:r>
              <a:rPr lang="ru-RU" sz="1600" dirty="0" smtClean="0"/>
              <a:t>      неадекватан унос воде ( прелази смањен екскреторни капацитет) </a:t>
            </a:r>
          </a:p>
          <a:p>
            <a:pPr>
              <a:buNone/>
            </a:pPr>
            <a:r>
              <a:rPr lang="ru-RU" sz="1600" dirty="0" smtClean="0"/>
              <a:t>      изазва</a:t>
            </a:r>
            <a:r>
              <a:rPr lang="ru-RU" sz="1600" b="1" dirty="0" smtClean="0"/>
              <a:t> хипотоницитет </a:t>
            </a:r>
            <a:endParaRPr lang="ru-RU" sz="1600" dirty="0" smtClean="0"/>
          </a:p>
          <a:p>
            <a:r>
              <a:rPr lang="ru-RU" sz="1600" dirty="0" smtClean="0"/>
              <a:t>Ексцесиван унос соли и / или воде </a:t>
            </a:r>
            <a:r>
              <a:rPr lang="ru-RU" sz="1600" b="1" dirty="0" smtClean="0"/>
              <a:t>пораст висине крвног притиска. </a:t>
            </a:r>
          </a:p>
          <a:p>
            <a:r>
              <a:rPr lang="ru-RU" sz="1600" dirty="0" smtClean="0"/>
              <a:t>Претерано брза надокнада течности може довести до </a:t>
            </a:r>
            <a:r>
              <a:rPr lang="ru-RU" sz="1600" b="1" dirty="0" smtClean="0"/>
              <a:t>хиперволемије ,</a:t>
            </a:r>
          </a:p>
          <a:p>
            <a:pPr>
              <a:buNone/>
            </a:pPr>
            <a:r>
              <a:rPr lang="ru-RU" sz="1600" dirty="0" smtClean="0"/>
              <a:t>     акутне срчане инсуфицијенције и плућног едема.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x-none" sz="2700" b="1" dirty="0" smtClean="0"/>
              <a:t/>
            </a:r>
            <a:br>
              <a:rPr lang="x-none" sz="2700" b="1" dirty="0" smtClean="0"/>
            </a:br>
            <a:r>
              <a:rPr lang="x-none" sz="2700" b="1" dirty="0" smtClean="0"/>
              <a:t/>
            </a:r>
            <a:br>
              <a:rPr lang="x-none" sz="2700" b="1" dirty="0" smtClean="0"/>
            </a:br>
            <a:r>
              <a:rPr lang="x-none" sz="2700" b="1" dirty="0" smtClean="0"/>
              <a:t>Старење и регулаторна нефункционалност  бубрега</a:t>
            </a:r>
            <a:r>
              <a:rPr lang="x-none" b="1" dirty="0" smtClean="0"/>
              <a:t/>
            </a:r>
            <a:br>
              <a:rPr lang="x-none" b="1" dirty="0" smtClean="0"/>
            </a:b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52600"/>
            <a:ext cx="8382000" cy="4572000"/>
          </a:xfrm>
        </p:spPr>
        <p:txBody>
          <a:bodyPr>
            <a:normAutofit fontScale="92500" lnSpcReduction="10000"/>
          </a:bodyPr>
          <a:lstStyle/>
          <a:p>
            <a:r>
              <a:rPr lang="x-none" sz="1800" dirty="0" smtClean="0"/>
              <a:t>Оштећена бубрежна регулиција крвног притиска у старијих особа</a:t>
            </a:r>
          </a:p>
          <a:p>
            <a:pPr>
              <a:buNone/>
            </a:pPr>
            <a:r>
              <a:rPr lang="x-none" sz="1800" dirty="0" smtClean="0"/>
              <a:t>     </a:t>
            </a:r>
            <a:r>
              <a:rPr lang="x-none" sz="1800" b="1" dirty="0" smtClean="0"/>
              <a:t>склероза </a:t>
            </a:r>
            <a:r>
              <a:rPr lang="en-US" sz="1800" b="1" dirty="0" smtClean="0"/>
              <a:t>a. </a:t>
            </a:r>
            <a:r>
              <a:rPr lang="en-US" sz="1800" b="1" dirty="0" err="1" smtClean="0"/>
              <a:t>renalis</a:t>
            </a:r>
            <a:r>
              <a:rPr lang="en-US" sz="1800" b="1" dirty="0" smtClean="0"/>
              <a:t> </a:t>
            </a:r>
            <a:r>
              <a:rPr lang="x-none" sz="1800" b="1" dirty="0" smtClean="0"/>
              <a:t>и атрофија бубрежног паренхима</a:t>
            </a:r>
          </a:p>
          <a:p>
            <a:pPr>
              <a:buNone/>
            </a:pPr>
            <a:r>
              <a:rPr lang="x-none" sz="1800" dirty="0" smtClean="0"/>
              <a:t>     могу довести до </a:t>
            </a:r>
            <a:r>
              <a:rPr lang="x-none" sz="1800" b="1" dirty="0" smtClean="0">
                <a:solidFill>
                  <a:srgbClr val="FF0000"/>
                </a:solidFill>
              </a:rPr>
              <a:t>реноваскуларне и ренопаренхимске хипертензије</a:t>
            </a:r>
            <a:r>
              <a:rPr lang="x-none" sz="1800" dirty="0" smtClean="0"/>
              <a:t>, </a:t>
            </a:r>
          </a:p>
          <a:p>
            <a:pPr>
              <a:buNone/>
            </a:pPr>
            <a:r>
              <a:rPr lang="x-none" sz="1800" dirty="0" smtClean="0"/>
              <a:t>     али често присутна хиповолемија може изазвати </a:t>
            </a:r>
            <a:r>
              <a:rPr lang="x-none" sz="1800" b="1" dirty="0" smtClean="0">
                <a:solidFill>
                  <a:srgbClr val="FF0000"/>
                </a:solidFill>
              </a:rPr>
              <a:t>хипотензију</a:t>
            </a:r>
          </a:p>
          <a:p>
            <a:pPr>
              <a:buNone/>
            </a:pPr>
            <a:r>
              <a:rPr lang="x-none" sz="1800" dirty="0" smtClean="0"/>
              <a:t> </a:t>
            </a:r>
          </a:p>
          <a:p>
            <a:r>
              <a:rPr lang="x-none" sz="1800" dirty="0" smtClean="0"/>
              <a:t>Смањене раналног  формирања активног витамина Д </a:t>
            </a:r>
          </a:p>
          <a:p>
            <a:pPr>
              <a:buNone/>
            </a:pPr>
            <a:r>
              <a:rPr lang="x-none" sz="1800" dirty="0" smtClean="0"/>
              <a:t>     доводи до поремећаја метаболизма костију (сенилна остеопороза) </a:t>
            </a:r>
          </a:p>
          <a:p>
            <a:pPr>
              <a:buNone/>
            </a:pPr>
            <a:r>
              <a:rPr lang="x-none" sz="1800" dirty="0" smtClean="0"/>
              <a:t>     и </a:t>
            </a:r>
            <a:r>
              <a:rPr lang="x-none" sz="1800" b="1" dirty="0" smtClean="0">
                <a:solidFill>
                  <a:srgbClr val="FF0000"/>
                </a:solidFill>
              </a:rPr>
              <a:t>поремећаја серумских концентрација калцијума и фосфата</a:t>
            </a:r>
          </a:p>
          <a:p>
            <a:pPr>
              <a:buNone/>
            </a:pPr>
            <a:endParaRPr lang="x-none" sz="1800" b="1" dirty="0" smtClean="0"/>
          </a:p>
          <a:p>
            <a:r>
              <a:rPr lang="x-none" sz="1800" dirty="0" smtClean="0"/>
              <a:t>Дефицит еритропоетина</a:t>
            </a:r>
          </a:p>
          <a:p>
            <a:pPr>
              <a:buNone/>
            </a:pPr>
            <a:r>
              <a:rPr lang="x-none" sz="1800" dirty="0" smtClean="0"/>
              <a:t>     (због смањене реналне продукције и лучење хормона гонада)</a:t>
            </a:r>
          </a:p>
          <a:p>
            <a:pPr>
              <a:buNone/>
            </a:pPr>
            <a:r>
              <a:rPr lang="x-none" sz="1800" dirty="0" smtClean="0"/>
              <a:t>      доводи до </a:t>
            </a:r>
            <a:r>
              <a:rPr lang="x-none" sz="1800" b="1" dirty="0" smtClean="0">
                <a:solidFill>
                  <a:srgbClr val="FF0000"/>
                </a:solidFill>
              </a:rPr>
              <a:t>анемије</a:t>
            </a:r>
            <a:r>
              <a:rPr lang="x-none" sz="1800" b="1" dirty="0" smtClean="0"/>
              <a:t> </a:t>
            </a:r>
          </a:p>
          <a:p>
            <a:pPr>
              <a:buNone/>
            </a:pPr>
            <a:r>
              <a:rPr lang="x-none" sz="1800" b="1" dirty="0" smtClean="0"/>
              <a:t>      – посредан утицај на миокардну хемодинамику и минутни волумен </a:t>
            </a:r>
          </a:p>
          <a:p>
            <a:pPr>
              <a:buNone/>
            </a:pPr>
            <a:r>
              <a:rPr lang="x-none" sz="1800" b="1" dirty="0" smtClean="0"/>
              <a:t>     “кардио-ренална спрега”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990600"/>
          </a:xfrm>
        </p:spPr>
        <p:txBody>
          <a:bodyPr>
            <a:noAutofit/>
          </a:bodyPr>
          <a:lstStyle/>
          <a:p>
            <a:r>
              <a:rPr lang="x-none" sz="2400" b="1" dirty="0" smtClean="0">
                <a:solidFill>
                  <a:schemeClr val="bg1"/>
                </a:solidFill>
              </a:rPr>
              <a:t>Механизам поремећаја хомеостазе воде и соли</a:t>
            </a:r>
            <a:br>
              <a:rPr lang="x-none" sz="2400" b="1" dirty="0" smtClean="0">
                <a:solidFill>
                  <a:schemeClr val="bg1"/>
                </a:solidFill>
              </a:rPr>
            </a:br>
            <a:r>
              <a:rPr lang="x-none" sz="2400" b="1" dirty="0" smtClean="0">
                <a:solidFill>
                  <a:schemeClr val="bg1"/>
                </a:solidFill>
              </a:rPr>
              <a:t>               током процеса старења</a:t>
            </a:r>
            <a:r>
              <a:rPr lang="x-none" sz="2400" dirty="0" smtClean="0">
                <a:solidFill>
                  <a:schemeClr val="bg1"/>
                </a:solidFill>
              </a:rPr>
              <a:t/>
            </a:r>
            <a:br>
              <a:rPr lang="x-none" sz="2400" dirty="0" smtClean="0">
                <a:solidFill>
                  <a:schemeClr val="bg1"/>
                </a:solidFill>
              </a:rPr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76400"/>
            <a:ext cx="8531352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Биолошки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аспект нормалног старења</a:t>
            </a:r>
            <a:r>
              <a:rPr lang="sr-Cyrl-CS" sz="1600" dirty="0" smtClean="0">
                <a:solidFill>
                  <a:schemeClr val="bg1"/>
                </a:solidFill>
              </a:rPr>
              <a:t>  као </a:t>
            </a:r>
            <a:r>
              <a:rPr lang="ru-RU" sz="1600" dirty="0" smtClean="0">
                <a:solidFill>
                  <a:schemeClr val="bg1"/>
                </a:solidFill>
              </a:rPr>
              <a:t>узрока и/или механизма настанка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карактеристичних болести стари</a:t>
            </a:r>
            <a:r>
              <a:rPr lang="sr-Cyrl-CS" sz="1600" dirty="0" smtClean="0">
                <a:solidFill>
                  <a:schemeClr val="bg1"/>
                </a:solidFill>
              </a:rPr>
              <a:t>х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старењем изазваних   промена болести насталих у младости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en-US" sz="1600" smtClean="0">
                <a:solidFill>
                  <a:schemeClr val="bg1"/>
                </a:solidFill>
              </a:rPr>
              <a:t>    </a:t>
            </a:r>
            <a:r>
              <a:rPr lang="ru-RU" sz="1600" smtClean="0">
                <a:solidFill>
                  <a:schemeClr val="bg1"/>
                </a:solidFill>
              </a:rPr>
              <a:t>присутан </a:t>
            </a:r>
            <a:r>
              <a:rPr lang="ru-RU" sz="1600" dirty="0" smtClean="0">
                <a:solidFill>
                  <a:schemeClr val="bg1"/>
                </a:solidFill>
              </a:rPr>
              <a:t>у свим органима и органским системима .</a:t>
            </a:r>
          </a:p>
          <a:p>
            <a:pPr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b="1" dirty="0" smtClean="0">
                <a:solidFill>
                  <a:schemeClr val="accent3"/>
                </a:solidFill>
              </a:rPr>
              <a:t>Комплексна физиолошка улога бубрега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3"/>
                </a:solidFill>
              </a:rPr>
              <a:t>(метаболичка, ендокрина, </a:t>
            </a:r>
            <a:r>
              <a:rPr lang="ru-RU" sz="1600" b="1" dirty="0" smtClean="0">
                <a:solidFill>
                  <a:schemeClr val="accent3"/>
                </a:solidFill>
              </a:rPr>
              <a:t>екскреторна и регулаторна</a:t>
            </a:r>
            <a:r>
              <a:rPr lang="ru-RU" sz="1600" dirty="0" smtClean="0">
                <a:solidFill>
                  <a:schemeClr val="accent3"/>
                </a:solidFill>
              </a:rPr>
              <a:t> )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b="1" dirty="0" smtClean="0">
                <a:solidFill>
                  <a:schemeClr val="bg1"/>
                </a:solidFill>
              </a:rPr>
              <a:t>основа израженијих промена функције бубрега 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      током нормалног процеса старења  у односу на друге органе</a:t>
            </a: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1600" b="1" dirty="0" smtClean="0">
                <a:solidFill>
                  <a:schemeClr val="bg1"/>
                </a:solidFill>
              </a:rPr>
              <a:t>посредно, додатно неповољно утиче на остале органе и органске системе 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3"/>
                </a:solidFill>
              </a:rPr>
              <a:t>      </a:t>
            </a:r>
            <a:r>
              <a:rPr lang="ru-RU" sz="1600" b="1" dirty="0" smtClean="0">
                <a:solidFill>
                  <a:schemeClr val="accent3"/>
                </a:solidFill>
              </a:rPr>
              <a:t>поремећајима хомеостазе</a:t>
            </a:r>
            <a:r>
              <a:rPr lang="ru-RU" sz="1600" b="1" dirty="0" smtClean="0">
                <a:solidFill>
                  <a:schemeClr val="bg1"/>
                </a:solidFill>
              </a:rPr>
              <a:t> воде, електролитног и ацидобазног стауса</a:t>
            </a:r>
            <a:r>
              <a:rPr lang="ru-RU" sz="1600" dirty="0" smtClean="0">
                <a:solidFill>
                  <a:schemeClr val="accent3"/>
                </a:solidFill>
              </a:rPr>
              <a:t>, 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3352800"/>
            <a:ext cx="7924800" cy="32766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z="2400" b="1" dirty="0" smtClean="0"/>
              <a:t/>
            </a:r>
            <a:br>
              <a:rPr lang="sr-Cyrl-CS" sz="2400" b="1" dirty="0" smtClean="0"/>
            </a:br>
            <a:r>
              <a:rPr lang="sr-Cyrl-CS" sz="2400" b="1" dirty="0" smtClean="0"/>
              <a:t>Старост и </a:t>
            </a:r>
            <a:r>
              <a:rPr lang="x-none" sz="2400" b="1" dirty="0" smtClean="0"/>
              <a:t>поремећај  ацидо- базне хомеостазе</a:t>
            </a:r>
            <a:br>
              <a:rPr lang="x-none" sz="2400" b="1" dirty="0" smtClean="0"/>
            </a:br>
            <a:endParaRPr lang="en-US" sz="24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839200" cy="5105400"/>
          </a:xfrm>
        </p:spPr>
        <p:txBody>
          <a:bodyPr>
            <a:normAutofit fontScale="55000" lnSpcReduction="20000"/>
          </a:bodyPr>
          <a:lstStyle/>
          <a:p>
            <a:r>
              <a:rPr lang="x-none" dirty="0" smtClean="0"/>
              <a:t>Дијабетичарска кетоацидоза, лактична  ацидоза, салицилат-токсикозе, проливи, </a:t>
            </a:r>
          </a:p>
          <a:p>
            <a:pPr>
              <a:buNone/>
            </a:pPr>
            <a:r>
              <a:rPr lang="x-none" dirty="0" smtClean="0"/>
              <a:t>      инсуфицијенција бубрега, ренална тубулска ацидоза </a:t>
            </a:r>
          </a:p>
          <a:p>
            <a:pPr>
              <a:buNone/>
            </a:pPr>
            <a:r>
              <a:rPr lang="x-none" dirty="0" smtClean="0"/>
              <a:t>      - најчешћи узроци </a:t>
            </a:r>
            <a:r>
              <a:rPr lang="x-none" b="1" dirty="0" smtClean="0">
                <a:solidFill>
                  <a:srgbClr val="FF0000"/>
                </a:solidFill>
              </a:rPr>
              <a:t>метаболичке ацидозе код старијих особа</a:t>
            </a:r>
            <a:r>
              <a:rPr lang="x-none" b="1" dirty="0" smtClean="0"/>
              <a:t>.</a:t>
            </a:r>
            <a:r>
              <a:rPr lang="x-none" dirty="0" smtClean="0"/>
              <a:t> </a:t>
            </a:r>
          </a:p>
          <a:p>
            <a:endParaRPr lang="x-none" dirty="0" smtClean="0"/>
          </a:p>
          <a:p>
            <a:r>
              <a:rPr lang="x-none" b="1" dirty="0" smtClean="0"/>
              <a:t>ОГРАНИЧЕНИ КОМПЕНЗАТОРНИ  МЕХАНИЗМИ У СТАРОСТИ:</a:t>
            </a:r>
          </a:p>
          <a:p>
            <a:r>
              <a:rPr lang="sr-Cyrl-CS" dirty="0" smtClean="0"/>
              <a:t>х</a:t>
            </a:r>
            <a:r>
              <a:rPr lang="x-none" dirty="0" smtClean="0"/>
              <a:t>ипервентилацијом  због смањеног осетљивости респираторног центра </a:t>
            </a:r>
          </a:p>
          <a:p>
            <a:pPr>
              <a:buNone/>
            </a:pPr>
            <a:r>
              <a:rPr lang="x-none" dirty="0" smtClean="0"/>
              <a:t>      бубрегу - потребно је више времена да нормализује </a:t>
            </a:r>
            <a:r>
              <a:rPr lang="en-US" dirty="0" err="1" smtClean="0"/>
              <a:t>pH.</a:t>
            </a:r>
            <a:endParaRPr lang="sr-Cyrl-CS" dirty="0" smtClean="0"/>
          </a:p>
          <a:p>
            <a:endParaRPr lang="x-none" b="1" dirty="0" smtClean="0"/>
          </a:p>
          <a:p>
            <a:r>
              <a:rPr lang="x-none" dirty="0" smtClean="0"/>
              <a:t>Повраћање, секундарни  хипералдостеронизам </a:t>
            </a:r>
          </a:p>
          <a:p>
            <a:pPr>
              <a:buNone/>
            </a:pPr>
            <a:r>
              <a:rPr lang="x-none" dirty="0" smtClean="0"/>
              <a:t>     ( у нпр. хроничној конгестивној слабости срца са едемима), </a:t>
            </a:r>
          </a:p>
          <a:p>
            <a:pPr>
              <a:buNone/>
            </a:pPr>
            <a:r>
              <a:rPr lang="x-none" dirty="0" smtClean="0"/>
              <a:t>      диуретицима-индукована хипокалемија) </a:t>
            </a:r>
          </a:p>
          <a:p>
            <a:pPr>
              <a:buNone/>
            </a:pPr>
            <a:r>
              <a:rPr lang="x-none" dirty="0" smtClean="0"/>
              <a:t>      могу изазвати </a:t>
            </a:r>
            <a:r>
              <a:rPr lang="x-none" b="1" dirty="0" smtClean="0">
                <a:solidFill>
                  <a:srgbClr val="FF0000"/>
                </a:solidFill>
              </a:rPr>
              <a:t>метаболичку алкалозу код старијих</a:t>
            </a:r>
            <a:r>
              <a:rPr lang="x-none" dirty="0" smtClean="0"/>
              <a:t>. </a:t>
            </a:r>
          </a:p>
          <a:p>
            <a:pPr>
              <a:buNone/>
            </a:pPr>
            <a:endParaRPr lang="x-none" dirty="0" smtClean="0"/>
          </a:p>
          <a:p>
            <a:r>
              <a:rPr lang="x-none" b="1" dirty="0" smtClean="0"/>
              <a:t>Хипокалемија промовише алкалозу </a:t>
            </a:r>
          </a:p>
          <a:p>
            <a:pPr>
              <a:buNone/>
            </a:pPr>
            <a:r>
              <a:rPr lang="x-none" dirty="0" smtClean="0"/>
              <a:t>      и  интерним К + -балансом (ћелијска Н + / К + размена) </a:t>
            </a:r>
          </a:p>
          <a:p>
            <a:pPr>
              <a:buNone/>
            </a:pPr>
            <a:r>
              <a:rPr lang="x-none" dirty="0" smtClean="0"/>
              <a:t>      и екстерним К + -балансом  (реапсорпција бикарбоната у проксималним тубулима, </a:t>
            </a:r>
          </a:p>
          <a:p>
            <a:pPr>
              <a:buNone/>
            </a:pPr>
            <a:r>
              <a:rPr lang="x-none" dirty="0" smtClean="0"/>
              <a:t>      у дисталним тубулима </a:t>
            </a:r>
            <a:r>
              <a:rPr lang="en-US" dirty="0" smtClean="0"/>
              <a:t>Na+/H+ </a:t>
            </a:r>
            <a:r>
              <a:rPr lang="x-none" dirty="0" smtClean="0"/>
              <a:t>размена је наглашена).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2400" b="1" dirty="0" smtClean="0"/>
              <a:t>Старост и </a:t>
            </a:r>
            <a:r>
              <a:rPr lang="x-none" sz="2400" b="1" dirty="0" smtClean="0"/>
              <a:t>поремећај  ацидо- базне хомеостазе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4864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x-none" b="1" dirty="0" smtClean="0">
                <a:solidFill>
                  <a:srgbClr val="FF0000"/>
                </a:solidFill>
              </a:rPr>
              <a:t>Респираторни ацидоза </a:t>
            </a:r>
            <a:r>
              <a:rPr lang="x-none" dirty="0" smtClean="0"/>
              <a:t>код старих особа:</a:t>
            </a:r>
          </a:p>
          <a:p>
            <a:r>
              <a:rPr lang="x-none" dirty="0" smtClean="0"/>
              <a:t> респираторни центар је мање осетљив                                                                                (од 70 година старости, осетљивост на хипоксију смањује за 50%,                            на хиперкапниу за 40-50%; артеријски РО2 опада за 0,3% годишње). </a:t>
            </a:r>
          </a:p>
          <a:p>
            <a:r>
              <a:rPr lang="x-none" dirty="0" smtClean="0"/>
              <a:t>лекови смањују осетљивост центра за дисање ;                                                       смањен витални капацитет и </a:t>
            </a:r>
            <a:r>
              <a:rPr lang="en-US" dirty="0" smtClean="0"/>
              <a:t>FEV1</a:t>
            </a:r>
            <a:r>
              <a:rPr lang="x-none" dirty="0" smtClean="0"/>
              <a:t>, смањена покретљивост грудног коша (кифосколиоза, гојазностм неуромишићна обољења</a:t>
            </a:r>
          </a:p>
          <a:p>
            <a:r>
              <a:rPr lang="x-none" dirty="0" smtClean="0"/>
              <a:t>хронични бронхитис је чешћи код старијих особа                                                            (оштећен мукоцилијарни клиренс, дуже излагање загађивачима, пушење).</a:t>
            </a:r>
          </a:p>
          <a:p>
            <a:pPr>
              <a:buNone/>
            </a:pPr>
            <a:r>
              <a:rPr lang="x-none" b="1" dirty="0" smtClean="0">
                <a:solidFill>
                  <a:srgbClr val="FF0000"/>
                </a:solidFill>
              </a:rPr>
              <a:t>Респираторне алкалозе </a:t>
            </a:r>
            <a:r>
              <a:rPr lang="x-none" dirty="0" smtClean="0"/>
              <a:t>код старих особа:</a:t>
            </a:r>
          </a:p>
          <a:p>
            <a:r>
              <a:rPr lang="x-none" dirty="0" smtClean="0"/>
              <a:t>најчешћи узроци: хипоксија, сепса, плућна емболија,                                                            срчана и хепатична инсуфицијенција (</a:t>
            </a:r>
            <a:r>
              <a:rPr lang="en-US" dirty="0" smtClean="0"/>
              <a:t>(NH3 </a:t>
            </a:r>
            <a:r>
              <a:rPr lang="x-none" dirty="0" smtClean="0"/>
              <a:t>акумулација),                                     салицилат-токсикоза (редовна употреба НСАИЛ за бол), ситуације анксиозности</a:t>
            </a:r>
          </a:p>
          <a:p>
            <a:pPr>
              <a:buNone/>
            </a:pPr>
            <a:r>
              <a:rPr lang="x-none" b="1" dirty="0" smtClean="0">
                <a:solidFill>
                  <a:srgbClr val="FF0000"/>
                </a:solidFill>
              </a:rPr>
              <a:t>Мешовити ацидобазни поремећаји </a:t>
            </a:r>
            <a:r>
              <a:rPr lang="x-none" dirty="0" smtClean="0"/>
              <a:t>код старих особа веома чести:</a:t>
            </a:r>
          </a:p>
          <a:p>
            <a:r>
              <a:rPr lang="x-none" dirty="0" smtClean="0"/>
              <a:t>код акутне респираторне инсуфицијенције (нпр пнеумонија) у комбинацији                            са инсуфицијенцијом срца </a:t>
            </a:r>
            <a:r>
              <a:rPr lang="x-none" b="1" dirty="0" smtClean="0">
                <a:solidFill>
                  <a:srgbClr val="FF0000"/>
                </a:solidFill>
              </a:rPr>
              <a:t>респираторно-метаболичка ацидоза</a:t>
            </a:r>
            <a:r>
              <a:rPr lang="x-none" dirty="0" smtClean="0">
                <a:solidFill>
                  <a:srgbClr val="FF0000"/>
                </a:solidFill>
              </a:rPr>
              <a:t>. </a:t>
            </a:r>
          </a:p>
          <a:p>
            <a:r>
              <a:rPr lang="x-none" dirty="0" smtClean="0"/>
              <a:t>у озбиљној срчаној инсуфицијенцији смањена ткивна  перфузија                                       доводи до </a:t>
            </a:r>
            <a:r>
              <a:rPr lang="x-none" b="1" dirty="0" smtClean="0">
                <a:solidFill>
                  <a:srgbClr val="FF0000"/>
                </a:solidFill>
              </a:rPr>
              <a:t>лактатне (метаболичке ацидозе), </a:t>
            </a:r>
            <a:r>
              <a:rPr lang="x-none" b="1" dirty="0" smtClean="0"/>
              <a:t>                                                               </a:t>
            </a:r>
            <a:r>
              <a:rPr lang="x-none" dirty="0" smtClean="0"/>
              <a:t>али диуретска терапија помера равнотежу према метаболичкој алкалози.</a:t>
            </a:r>
          </a:p>
          <a:p>
            <a:endParaRPr lang="x-none" dirty="0" smtClean="0"/>
          </a:p>
          <a:p>
            <a:pPr>
              <a:buNone/>
            </a:pPr>
            <a:r>
              <a:rPr lang="x-none" b="1" dirty="0" smtClean="0">
                <a:solidFill>
                  <a:srgbClr val="FF0000"/>
                </a:solidFill>
              </a:rPr>
              <a:t>Компензаторни капацитети бубрега и плућа у старости су ограничени.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Дефицит адаптативних хомеостатских механизама у току старења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905000"/>
            <a:ext cx="8531352" cy="44958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accent3"/>
                </a:solidFill>
              </a:rPr>
              <a:t>Прогресивна неадаптибилност, 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вулнерабилност, 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полиморбидност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- карактеристике популације старих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Млади –</a:t>
            </a:r>
          </a:p>
          <a:p>
            <a:r>
              <a:rPr lang="ru-RU" dirty="0" smtClean="0"/>
              <a:t>оптимално остваривање максималних перформанси </a:t>
            </a:r>
          </a:p>
          <a:p>
            <a:pPr>
              <a:buNone/>
            </a:pPr>
            <a:r>
              <a:rPr lang="ru-RU" dirty="0" smtClean="0"/>
              <a:t>     преко оптималног искоришћења капацитета / ресурса. </a:t>
            </a:r>
          </a:p>
          <a:p>
            <a:pPr>
              <a:buNone/>
            </a:pPr>
            <a:r>
              <a:rPr lang="ru-RU" dirty="0" smtClean="0"/>
              <a:t>Стари – </a:t>
            </a:r>
          </a:p>
          <a:p>
            <a:r>
              <a:rPr lang="ru-RU" dirty="0" smtClean="0"/>
              <a:t>максималне перформансе различитих хомеостатских система </a:t>
            </a:r>
          </a:p>
          <a:p>
            <a:pPr>
              <a:buNone/>
            </a:pPr>
            <a:r>
              <a:rPr lang="ru-RU" dirty="0" smtClean="0"/>
              <a:t>      неуједначено смањене због различито ограничених адаптивних механизама.</a:t>
            </a:r>
          </a:p>
          <a:p>
            <a:pPr>
              <a:buNone/>
            </a:pPr>
            <a:r>
              <a:rPr lang="ru-RU" b="1" dirty="0" smtClean="0"/>
              <a:t>      </a:t>
            </a:r>
            <a:r>
              <a:rPr lang="ru-RU" b="1" dirty="0" smtClean="0">
                <a:solidFill>
                  <a:schemeClr val="accent3"/>
                </a:solidFill>
              </a:rPr>
              <a:t>индивидуална варијабилност биолошког старења</a:t>
            </a:r>
            <a:r>
              <a:rPr lang="ru-RU" dirty="0" smtClean="0">
                <a:solidFill>
                  <a:schemeClr val="accent3"/>
                </a:solidFill>
              </a:rPr>
              <a:t>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«Нормалан опсег» хомеостатског параметра у старијим старосним групама?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2400" b="1" dirty="0" smtClean="0"/>
              <a:t>Закључак као по(р)ука</a:t>
            </a:r>
            <a:endParaRPr lang="en-US" sz="24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2057400"/>
            <a:ext cx="8531352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Код старијих особа етио-патогенетска и дијагностичка логика  је другачија.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Геријатрија издваја пет ентитета, тзв. геријатријске гиганте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главне категорије пормећаја  код старих који утичу на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/>
                </a:solidFill>
              </a:rPr>
              <a:t>квалитет живота и исходе: 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смањена активност (нестабилност), </a:t>
            </a:r>
          </a:p>
          <a:p>
            <a:r>
              <a:rPr lang="ru-RU" sz="1600" dirty="0" smtClean="0"/>
              <a:t>некомпетентност (интелекта/ меморије),</a:t>
            </a:r>
          </a:p>
          <a:p>
            <a:r>
              <a:rPr lang="ru-RU" sz="1600" dirty="0" smtClean="0"/>
              <a:t>инконтиненција, </a:t>
            </a:r>
          </a:p>
          <a:p>
            <a:r>
              <a:rPr lang="ru-RU" sz="1600" dirty="0" smtClean="0"/>
              <a:t>јатрогени поремећаји</a:t>
            </a:r>
          </a:p>
          <a:p>
            <a:r>
              <a:rPr lang="ru-RU" sz="1600" b="1" dirty="0" smtClean="0">
                <a:solidFill>
                  <a:schemeClr val="accent3"/>
                </a:solidFill>
              </a:rPr>
              <a:t>ПОРЕМЕЋАЈИ ХОМЕОСТАЗЕ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61248" cy="990600"/>
          </a:xfrm>
        </p:spPr>
        <p:txBody>
          <a:bodyPr>
            <a:normAutofit/>
          </a:bodyPr>
          <a:lstStyle/>
          <a:p>
            <a:r>
              <a:rPr lang="x-none" sz="2400" b="1" dirty="0" smtClean="0">
                <a:solidFill>
                  <a:schemeClr val="bg1"/>
                </a:solidFill>
              </a:rPr>
              <a:t>Смањење бубрежне функције током процеса старења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133600"/>
            <a:ext cx="8531352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1600" b="1" dirty="0" smtClean="0"/>
              <a:t>На анатомском нивоу </a:t>
            </a:r>
          </a:p>
          <a:p>
            <a:r>
              <a:rPr lang="sr-Cyrl-CS" sz="1600" dirty="0" smtClean="0"/>
              <a:t>дегенеративни процеси биолошког старења</a:t>
            </a:r>
          </a:p>
          <a:p>
            <a:r>
              <a:rPr lang="sr-Cyrl-CS" sz="1600" dirty="0" smtClean="0"/>
              <a:t>патохистолошке промене </a:t>
            </a:r>
          </a:p>
          <a:p>
            <a:pPr>
              <a:buNone/>
            </a:pPr>
            <a:r>
              <a:rPr lang="sr-Cyrl-CS" sz="1600" dirty="0" smtClean="0"/>
              <a:t>     настале због реналних или екстрареналних патолошких узрочника</a:t>
            </a:r>
          </a:p>
          <a:p>
            <a:pPr>
              <a:buNone/>
            </a:pPr>
            <a:endParaRPr lang="sr-Cyrl-CS" sz="1600" dirty="0" smtClean="0"/>
          </a:p>
          <a:p>
            <a:pPr>
              <a:buNone/>
            </a:pPr>
            <a:r>
              <a:rPr lang="sr-Cyrl-CS" sz="1600" dirty="0" smtClean="0">
                <a:solidFill>
                  <a:schemeClr val="accent3"/>
                </a:solidFill>
              </a:rPr>
              <a:t>покрећу или појачавају патофизиолошке  механизме </a:t>
            </a:r>
          </a:p>
          <a:p>
            <a:pPr>
              <a:buNone/>
            </a:pPr>
            <a:r>
              <a:rPr lang="sr-Cyrl-CS" sz="1600" b="1" dirty="0" smtClean="0">
                <a:solidFill>
                  <a:schemeClr val="accent3"/>
                </a:solidFill>
              </a:rPr>
              <a:t>функционалних промена бубрега у у старости </a:t>
            </a:r>
          </a:p>
          <a:p>
            <a:pPr>
              <a:buNone/>
            </a:pPr>
            <a:r>
              <a:rPr lang="sr-Cyrl-CS" sz="1600" b="1" dirty="0" smtClean="0">
                <a:solidFill>
                  <a:schemeClr val="accent3"/>
                </a:solidFill>
              </a:rPr>
              <a:t>као основе поремећаја хомеостазе</a:t>
            </a:r>
            <a:r>
              <a:rPr lang="sr-Cyrl-CS" sz="1600" b="1" dirty="0" smtClean="0"/>
              <a:t>.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990600"/>
          </a:xfrm>
        </p:spPr>
        <p:txBody>
          <a:bodyPr>
            <a:normAutofit/>
          </a:bodyPr>
          <a:lstStyle/>
          <a:p>
            <a:pPr algn="ctr"/>
            <a:r>
              <a:rPr lang="x-none" sz="2400" b="1" dirty="0" smtClean="0">
                <a:solidFill>
                  <a:schemeClr val="accent3"/>
                </a:solidFill>
              </a:rPr>
              <a:t>Смањења бубрежне функције током процеса старења </a:t>
            </a:r>
            <a:br>
              <a:rPr lang="x-none" sz="2400" b="1" dirty="0" smtClean="0">
                <a:solidFill>
                  <a:schemeClr val="accent3"/>
                </a:solidFill>
              </a:rPr>
            </a:br>
            <a:r>
              <a:rPr lang="x-none" sz="2400" b="1" dirty="0" smtClean="0">
                <a:solidFill>
                  <a:schemeClr val="accent3"/>
                </a:solidFill>
              </a:rPr>
              <a:t>– механизам поремећаја хомеостазе</a:t>
            </a:r>
            <a:endParaRPr lang="en-US" sz="2400" dirty="0">
              <a:solidFill>
                <a:schemeClr val="accent3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0" y="1676400"/>
          <a:ext cx="8077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20040" lvl="0" indent="-320040">
              <a:spcBef>
                <a:spcPts val="700"/>
              </a:spcBef>
              <a:defRPr/>
            </a:pPr>
            <a:r>
              <a:rPr lang="x-none" sz="2400" dirty="0" smtClean="0"/>
              <a:t/>
            </a:r>
            <a:br>
              <a:rPr lang="x-none" sz="2400" dirty="0" smtClean="0"/>
            </a:br>
            <a:r>
              <a:rPr lang="x-none" sz="2400" b="1" dirty="0" smtClean="0"/>
              <a:t>Смањење гломерулске филтрације старењем</a:t>
            </a:r>
            <a:br>
              <a:rPr lang="x-none" sz="2400" b="1" dirty="0" smtClean="0"/>
            </a:br>
            <a:r>
              <a:rPr lang="x-none" sz="2400" b="1" dirty="0" smtClean="0"/>
              <a:t>       </a:t>
            </a:r>
            <a:r>
              <a:rPr lang="x-none" sz="2400" b="1" dirty="0" smtClean="0">
                <a:solidFill>
                  <a:srgbClr val="FF0000"/>
                </a:solidFill>
              </a:rPr>
              <a:t>Старење </a:t>
            </a:r>
            <a:r>
              <a:rPr lang="en-US" sz="2400" b="1" dirty="0" err="1" smtClean="0">
                <a:solidFill>
                  <a:srgbClr val="FF0000"/>
                </a:solidFill>
              </a:rPr>
              <a:t>vs</a:t>
            </a:r>
            <a:r>
              <a:rPr lang="x-none" sz="2400" b="1" dirty="0" smtClean="0">
                <a:solidFill>
                  <a:srgbClr val="FF0000"/>
                </a:solidFill>
              </a:rPr>
              <a:t> дисфункција нефрона?</a:t>
            </a:r>
            <a:br>
              <a:rPr lang="x-none" sz="2400" b="1" dirty="0" smtClean="0">
                <a:solidFill>
                  <a:srgbClr val="FF0000"/>
                </a:solidFill>
              </a:rPr>
            </a:br>
            <a:endParaRPr lang="en-US" sz="2400" b="1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105400" y="2982433"/>
            <a:ext cx="4038600" cy="334216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x-none" dirty="0" smtClean="0"/>
          </a:p>
          <a:p>
            <a:endParaRPr lang="x-none" dirty="0" smtClean="0"/>
          </a:p>
          <a:p>
            <a:r>
              <a:rPr lang="x-none" sz="2600" dirty="0" smtClean="0">
                <a:solidFill>
                  <a:srgbClr val="FF0000"/>
                </a:solidFill>
              </a:rPr>
              <a:t>Гломеруларна филтрација (ГФР) </a:t>
            </a:r>
          </a:p>
          <a:p>
            <a:pPr>
              <a:buNone/>
            </a:pPr>
            <a:r>
              <a:rPr lang="x-none" sz="2600" dirty="0" smtClean="0">
                <a:solidFill>
                  <a:srgbClr val="FF0000"/>
                </a:solidFill>
              </a:rPr>
              <a:t>      прогресивно опада са годинама </a:t>
            </a:r>
          </a:p>
          <a:p>
            <a:pPr>
              <a:buNone/>
            </a:pPr>
            <a:r>
              <a:rPr lang="x-none" sz="2600" dirty="0" smtClean="0">
                <a:solidFill>
                  <a:schemeClr val="bg1"/>
                </a:solidFill>
              </a:rPr>
              <a:t>     - до 80 година старости за 50%.</a:t>
            </a:r>
          </a:p>
          <a:p>
            <a:pPr>
              <a:buNone/>
            </a:pPr>
            <a:r>
              <a:rPr lang="x-none" sz="2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x-none" sz="2600" dirty="0" smtClean="0"/>
              <a:t> </a:t>
            </a:r>
            <a:r>
              <a:rPr lang="x-none" sz="2600" dirty="0" smtClean="0">
                <a:solidFill>
                  <a:srgbClr val="FF0000"/>
                </a:solidFill>
              </a:rPr>
              <a:t>Склоност азотемији </a:t>
            </a:r>
          </a:p>
          <a:p>
            <a:pPr>
              <a:buNone/>
            </a:pPr>
            <a:r>
              <a:rPr lang="x-none" sz="2600" dirty="0" smtClean="0">
                <a:solidFill>
                  <a:srgbClr val="FF0000"/>
                </a:solidFill>
              </a:rPr>
              <a:t>      код пада реналне перфузије </a:t>
            </a:r>
          </a:p>
          <a:p>
            <a:pPr>
              <a:buNone/>
            </a:pPr>
            <a:r>
              <a:rPr lang="x-none" sz="2600" dirty="0" smtClean="0"/>
              <a:t>      (дехидратација, фебрилност,   </a:t>
            </a:r>
          </a:p>
          <a:p>
            <a:pPr>
              <a:buNone/>
            </a:pPr>
            <a:r>
              <a:rPr lang="x-none" sz="2600" dirty="0" smtClean="0"/>
              <a:t>      прерасподела минутног волумена  </a:t>
            </a:r>
          </a:p>
          <a:p>
            <a:pPr>
              <a:buNone/>
            </a:pPr>
            <a:r>
              <a:rPr lang="x-none" sz="2600" dirty="0" smtClean="0"/>
              <a:t>      у срчаној инсуфицијенцији).</a:t>
            </a:r>
          </a:p>
        </p:txBody>
      </p:sp>
      <p:pic>
        <p:nvPicPr>
          <p:cNvPr id="12" name="Picture 2" descr="C:\Users\KCKG\Desktop\Gerijatrija\OVOOOOOOMolecular and Clinical Basics of Gerontology   Digital Textbook Library_files\dia3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124200"/>
            <a:ext cx="4114800" cy="3478731"/>
          </a:xfrm>
          <a:prstGeom prst="rect">
            <a:avLst/>
          </a:prstGeom>
          <a:noFill/>
        </p:spPr>
      </p:pic>
      <p:sp>
        <p:nvSpPr>
          <p:cNvPr id="13" name="Content Placeholder 10"/>
          <p:cNvSpPr txBox="1">
            <a:spLocks/>
          </p:cNvSpPr>
          <p:nvPr/>
        </p:nvSpPr>
        <p:spPr>
          <a:xfrm>
            <a:off x="609600" y="1371600"/>
            <a:ext cx="8229600" cy="1828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x-none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x-none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Током старења смањује се ренална маса</a:t>
            </a:r>
            <a:r>
              <a:rPr lang="x-none" sz="1700" dirty="0" smtClean="0"/>
              <a:t>, број функционалних нефрона </a:t>
            </a:r>
            <a:endParaRPr kumimoji="0" lang="x-none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x-none" sz="1700" dirty="0" smtClean="0"/>
              <a:t>       и </a:t>
            </a:r>
            <a:r>
              <a:rPr kumimoji="0" lang="x-none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ренални проток крви </a:t>
            </a:r>
            <a:r>
              <a:rPr lang="x-none" sz="1700" dirty="0" smtClean="0"/>
              <a:t> </a:t>
            </a:r>
            <a:r>
              <a:rPr kumimoji="0" lang="x-none" sz="17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доводећи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x-none" sz="1700" b="1" dirty="0" smtClean="0"/>
              <a:t>       </a:t>
            </a:r>
            <a:r>
              <a:rPr kumimoji="0" lang="x-none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 гломеруларне и тубулске дисфункције</a:t>
            </a:r>
            <a:r>
              <a:rPr kumimoji="0" lang="x-none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x-none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kumimoji="0" lang="x-none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2400" b="1" dirty="0" smtClean="0">
                <a:solidFill>
                  <a:schemeClr val="bg1"/>
                </a:solidFill>
              </a:rPr>
              <a:t>Анатомске промене бубрега током процеса старења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962400" cy="4419600"/>
          </a:xfrm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</a:pPr>
            <a:r>
              <a:rPr lang="x-none" sz="3400" dirty="0" smtClean="0"/>
              <a:t>смањен број / величина нефрона </a:t>
            </a:r>
          </a:p>
          <a:p>
            <a:pPr>
              <a:lnSpc>
                <a:spcPct val="150000"/>
              </a:lnSpc>
              <a:buNone/>
            </a:pPr>
            <a:r>
              <a:rPr lang="x-none" sz="3400" dirty="0" smtClean="0"/>
              <a:t>       - губитак паренхимске масе</a:t>
            </a:r>
          </a:p>
          <a:p>
            <a:pPr>
              <a:lnSpc>
                <a:spcPct val="150000"/>
              </a:lnSpc>
              <a:buNone/>
            </a:pPr>
            <a:endParaRPr lang="x-none" sz="3400" dirty="0" smtClean="0"/>
          </a:p>
          <a:p>
            <a:pPr>
              <a:lnSpc>
                <a:spcPct val="150000"/>
              </a:lnSpc>
            </a:pPr>
            <a:r>
              <a:rPr lang="x-none" sz="3400" dirty="0" smtClean="0"/>
              <a:t> ширење интерстицијског простора,</a:t>
            </a:r>
          </a:p>
          <a:p>
            <a:pPr>
              <a:lnSpc>
                <a:spcPct val="150000"/>
              </a:lnSpc>
              <a:buNone/>
            </a:pPr>
            <a:r>
              <a:rPr lang="x-none" sz="3400" dirty="0" smtClean="0">
                <a:latin typeface="Arial"/>
                <a:cs typeface="Arial"/>
              </a:rPr>
              <a:t>       ↑</a:t>
            </a:r>
            <a:r>
              <a:rPr lang="x-none" sz="3400" dirty="0" smtClean="0"/>
              <a:t> интерстицијског везивног ткива</a:t>
            </a:r>
          </a:p>
          <a:p>
            <a:pPr>
              <a:lnSpc>
                <a:spcPct val="150000"/>
              </a:lnSpc>
              <a:buNone/>
            </a:pPr>
            <a:endParaRPr lang="x-none" sz="3400" dirty="0" smtClean="0"/>
          </a:p>
          <a:p>
            <a:pPr>
              <a:lnSpc>
                <a:spcPct val="150000"/>
              </a:lnSpc>
            </a:pPr>
            <a:r>
              <a:rPr lang="x-none" sz="3400" dirty="0" smtClean="0">
                <a:latin typeface="Arial"/>
                <a:cs typeface="Arial"/>
              </a:rPr>
              <a:t>↑ </a:t>
            </a:r>
            <a:r>
              <a:rPr lang="x-none" sz="3400" dirty="0" smtClean="0"/>
              <a:t>број склеротичних гломерула </a:t>
            </a:r>
          </a:p>
          <a:p>
            <a:pPr>
              <a:lnSpc>
                <a:spcPct val="150000"/>
              </a:lnSpc>
            </a:pPr>
            <a:endParaRPr lang="x-none" sz="3400" dirty="0" smtClean="0"/>
          </a:p>
          <a:p>
            <a:pPr>
              <a:lnSpc>
                <a:spcPct val="150000"/>
              </a:lnSpc>
            </a:pPr>
            <a:r>
              <a:rPr lang="x-none" sz="3400" dirty="0" smtClean="0"/>
              <a:t>задебљање ГБМ </a:t>
            </a:r>
          </a:p>
          <a:p>
            <a:pPr>
              <a:lnSpc>
                <a:spcPct val="150000"/>
              </a:lnSpc>
              <a:buNone/>
            </a:pPr>
            <a:r>
              <a:rPr lang="x-none" sz="3400" dirty="0" smtClean="0"/>
              <a:t>      биохемијске промене ГБМ</a:t>
            </a:r>
          </a:p>
          <a:p>
            <a:pPr>
              <a:lnSpc>
                <a:spcPct val="110000"/>
              </a:lnSpc>
              <a:buNone/>
            </a:pPr>
            <a:r>
              <a:rPr lang="x-none" sz="3400" dirty="0" smtClean="0">
                <a:latin typeface="Arial"/>
                <a:cs typeface="Arial"/>
              </a:rPr>
              <a:t>     ↓ </a:t>
            </a:r>
            <a:r>
              <a:rPr lang="x-none" sz="3400" dirty="0" smtClean="0"/>
              <a:t>ефект. филтрационе површине</a:t>
            </a:r>
          </a:p>
          <a:p>
            <a:pPr>
              <a:lnSpc>
                <a:spcPct val="150000"/>
              </a:lnSpc>
            </a:pPr>
            <a:endParaRPr lang="en-US" sz="3200" dirty="0" smtClean="0">
              <a:sym typeface="Marlett" pitchFamily="2" charset="2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4114800" cy="4419600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endParaRPr lang="ru-RU" sz="2300" dirty="0" smtClean="0"/>
          </a:p>
          <a:p>
            <a:pPr>
              <a:lnSpc>
                <a:spcPct val="110000"/>
              </a:lnSpc>
            </a:pPr>
            <a:r>
              <a:rPr lang="ru-RU" sz="2300" dirty="0" smtClean="0"/>
              <a:t>склероза зида </a:t>
            </a:r>
          </a:p>
          <a:p>
            <a:pPr>
              <a:lnSpc>
                <a:spcPct val="110000"/>
              </a:lnSpc>
              <a:buNone/>
            </a:pPr>
            <a:r>
              <a:rPr lang="ru-RU" sz="2300" dirty="0" smtClean="0"/>
              <a:t>       великих бубрежних крвних судова</a:t>
            </a:r>
          </a:p>
          <a:p>
            <a:pPr>
              <a:lnSpc>
                <a:spcPct val="110000"/>
              </a:lnSpc>
              <a:buNone/>
            </a:pPr>
            <a:endParaRPr lang="ru-RU" sz="2300" dirty="0" smtClean="0"/>
          </a:p>
          <a:p>
            <a:pPr>
              <a:lnSpc>
                <a:spcPct val="110000"/>
              </a:lnSpc>
            </a:pPr>
            <a:r>
              <a:rPr lang="ru-RU" sz="2300" dirty="0" smtClean="0"/>
              <a:t>кортекс:</a:t>
            </a:r>
          </a:p>
          <a:p>
            <a:pPr>
              <a:lnSpc>
                <a:spcPct val="110000"/>
              </a:lnSpc>
              <a:buNone/>
            </a:pPr>
            <a:r>
              <a:rPr lang="ru-RU" sz="2300" dirty="0" smtClean="0"/>
              <a:t>      облитерација лумена  </a:t>
            </a:r>
          </a:p>
          <a:p>
            <a:pPr>
              <a:lnSpc>
                <a:spcPct val="110000"/>
              </a:lnSpc>
              <a:buNone/>
            </a:pPr>
            <a:r>
              <a:rPr lang="ru-RU" sz="2300" dirty="0" smtClean="0"/>
              <a:t>      прегломерулских артериола –</a:t>
            </a:r>
          </a:p>
          <a:p>
            <a:pPr>
              <a:lnSpc>
                <a:spcPct val="110000"/>
              </a:lnSpc>
              <a:buNone/>
            </a:pPr>
            <a:r>
              <a:rPr lang="ru-RU" sz="2300" dirty="0" smtClean="0"/>
              <a:t>      колапс гломерулских петљи</a:t>
            </a:r>
          </a:p>
          <a:p>
            <a:pPr>
              <a:lnSpc>
                <a:spcPct val="110000"/>
              </a:lnSpc>
              <a:buNone/>
            </a:pPr>
            <a:endParaRPr lang="ru-RU" sz="2300" dirty="0" smtClean="0"/>
          </a:p>
          <a:p>
            <a:pPr>
              <a:lnSpc>
                <a:spcPct val="110000"/>
              </a:lnSpc>
            </a:pPr>
            <a:r>
              <a:rPr lang="ru-RU" sz="2300" dirty="0" smtClean="0"/>
              <a:t>јук</a:t>
            </a:r>
            <a:r>
              <a:rPr lang="sr-Cyrl-CS" sz="2300" dirty="0" smtClean="0"/>
              <a:t>ста</a:t>
            </a:r>
            <a:r>
              <a:rPr lang="ru-RU" sz="2300" dirty="0" smtClean="0"/>
              <a:t>медуларни регион:</a:t>
            </a:r>
          </a:p>
          <a:p>
            <a:pPr>
              <a:lnSpc>
                <a:spcPct val="110000"/>
              </a:lnSpc>
              <a:buNone/>
            </a:pPr>
            <a:r>
              <a:rPr lang="ru-RU" sz="2300" dirty="0" smtClean="0"/>
              <a:t>      континуитет аф-еф артериола?</a:t>
            </a:r>
          </a:p>
          <a:p>
            <a:pPr>
              <a:lnSpc>
                <a:spcPct val="110000"/>
              </a:lnSpc>
              <a:buNone/>
            </a:pPr>
            <a:r>
              <a:rPr lang="ru-RU" sz="2300" dirty="0" smtClean="0"/>
              <a:t>      - губитак гломерула </a:t>
            </a:r>
          </a:p>
          <a:p>
            <a:pPr>
              <a:lnSpc>
                <a:spcPct val="110000"/>
              </a:lnSpc>
              <a:buNone/>
            </a:pPr>
            <a:r>
              <a:rPr lang="ru-RU" sz="2300" dirty="0" smtClean="0"/>
              <a:t>      и </a:t>
            </a:r>
            <a:r>
              <a:rPr lang="ru-RU" sz="2300" dirty="0" smtClean="0">
                <a:latin typeface="Arial"/>
                <a:cs typeface="Arial"/>
              </a:rPr>
              <a:t>↓ </a:t>
            </a:r>
            <a:r>
              <a:rPr lang="ru-RU" sz="2300" dirty="0" smtClean="0"/>
              <a:t>крвног протока</a:t>
            </a:r>
            <a:endParaRPr lang="en-US" sz="2300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solidFill>
            <a:schemeClr val="accent1"/>
          </a:solidFill>
        </p:spPr>
        <p:txBody>
          <a:bodyPr>
            <a:normAutofit fontScale="85000" lnSpcReduction="20000"/>
          </a:bodyPr>
          <a:lstStyle/>
          <a:p>
            <a:pPr lvl="0" algn="ctr"/>
            <a:endParaRPr lang="x-none" dirty="0" smtClean="0">
              <a:solidFill>
                <a:schemeClr val="accent3"/>
              </a:solidFill>
            </a:endParaRPr>
          </a:p>
          <a:p>
            <a:pPr lvl="0" algn="ctr"/>
            <a:r>
              <a:rPr lang="x-none" dirty="0" smtClean="0">
                <a:solidFill>
                  <a:schemeClr val="accent3"/>
                </a:solidFill>
              </a:rPr>
              <a:t>Промене на нивоу нефрона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solidFill>
            <a:schemeClr val="accent1"/>
          </a:solidFill>
        </p:spPr>
        <p:txBody>
          <a:bodyPr>
            <a:normAutofit fontScale="85000" lnSpcReduction="20000"/>
          </a:bodyPr>
          <a:lstStyle/>
          <a:p>
            <a:pPr lvl="0" algn="ctr"/>
            <a:endParaRPr lang="ru-RU" dirty="0" smtClean="0">
              <a:solidFill>
                <a:schemeClr val="accent3"/>
              </a:solidFill>
            </a:endParaRPr>
          </a:p>
          <a:p>
            <a:pPr lvl="0" algn="ctr"/>
            <a:r>
              <a:rPr lang="ru-RU" dirty="0" smtClean="0">
                <a:solidFill>
                  <a:schemeClr val="accent3"/>
                </a:solidFill>
              </a:rPr>
              <a:t>Васкуларне промене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KCKG\Desktop\Gerijatrija\OVOOOOOOMolecular and Clinical Basics of Gerontology   Digital Textbook Library_files\dia34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667000"/>
            <a:ext cx="4114800" cy="27432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2400" b="1" dirty="0" smtClean="0">
                <a:solidFill>
                  <a:schemeClr val="bg1"/>
                </a:solidFill>
              </a:rPr>
              <a:t>Механизам смањења бубрежне функције </a:t>
            </a:r>
            <a:br>
              <a:rPr lang="x-none" sz="2400" b="1" dirty="0" smtClean="0">
                <a:solidFill>
                  <a:schemeClr val="bg1"/>
                </a:solidFill>
              </a:rPr>
            </a:br>
            <a:r>
              <a:rPr lang="x-none" sz="2400" b="1" dirty="0" smtClean="0">
                <a:solidFill>
                  <a:schemeClr val="bg1"/>
                </a:solidFill>
              </a:rPr>
              <a:t>током процеса старења – теорија хиперфилтрације</a:t>
            </a:r>
            <a:endParaRPr lang="en-US" sz="2400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839200" cy="54102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x-none" dirty="0" smtClean="0"/>
          </a:p>
          <a:p>
            <a:r>
              <a:rPr lang="x-none" sz="4500" dirty="0" smtClean="0"/>
              <a:t>У раној фази :</a:t>
            </a:r>
          </a:p>
          <a:p>
            <a:pPr>
              <a:buNone/>
            </a:pPr>
            <a:r>
              <a:rPr lang="x-none" sz="4500" dirty="0" smtClean="0"/>
              <a:t>      смањена маса нефрона   </a:t>
            </a:r>
            <a:r>
              <a:rPr lang="x-none" sz="4500" b="1" dirty="0" smtClean="0"/>
              <a:t>хиперфилтрајцијом  интактних нефрона </a:t>
            </a:r>
          </a:p>
          <a:p>
            <a:pPr>
              <a:buNone/>
            </a:pPr>
            <a:r>
              <a:rPr lang="x-none" sz="4500" dirty="0" smtClean="0"/>
              <a:t>      компензује се функционални дефицит  оштећених   </a:t>
            </a:r>
          </a:p>
          <a:p>
            <a:pPr>
              <a:buNone/>
            </a:pPr>
            <a:r>
              <a:rPr lang="x-none" sz="4500" dirty="0" smtClean="0"/>
              <a:t>      и одржава укупна ГФР на нормалном нивоу, </a:t>
            </a:r>
          </a:p>
          <a:p>
            <a:pPr>
              <a:buNone/>
            </a:pPr>
            <a:r>
              <a:rPr lang="x-none" sz="4500" dirty="0" smtClean="0"/>
              <a:t> </a:t>
            </a:r>
          </a:p>
          <a:p>
            <a:r>
              <a:rPr lang="x-none" sz="4500" dirty="0" smtClean="0"/>
              <a:t> У каснијој фази: </a:t>
            </a:r>
          </a:p>
          <a:p>
            <a:pPr>
              <a:buNone/>
            </a:pPr>
            <a:r>
              <a:rPr lang="x-none" sz="4500" dirty="0" smtClean="0"/>
              <a:t>      </a:t>
            </a:r>
            <a:r>
              <a:rPr lang="x-none" sz="4500" b="1" dirty="0" smtClean="0"/>
              <a:t>повећава    се оптерећење </a:t>
            </a:r>
            <a:r>
              <a:rPr lang="en-US" sz="4500" b="1" dirty="0" smtClean="0"/>
              <a:t>SNGFR</a:t>
            </a:r>
            <a:endParaRPr lang="x-none" sz="4500" b="1" dirty="0" smtClean="0"/>
          </a:p>
          <a:p>
            <a:pPr>
              <a:buNone/>
            </a:pPr>
            <a:r>
              <a:rPr lang="x-none" sz="4500" b="1" dirty="0" smtClean="0"/>
              <a:t>      интактних нефрона високим </a:t>
            </a:r>
          </a:p>
          <a:p>
            <a:pPr>
              <a:buNone/>
            </a:pPr>
            <a:r>
              <a:rPr lang="x-none" sz="4500" b="1" dirty="0" smtClean="0"/>
              <a:t>      интрагломерулским притиском</a:t>
            </a:r>
          </a:p>
          <a:p>
            <a:pPr>
              <a:buNone/>
            </a:pPr>
            <a:r>
              <a:rPr lang="x-none" sz="4500" b="1" dirty="0" smtClean="0"/>
              <a:t>      и ендотелним оштећењем      </a:t>
            </a:r>
          </a:p>
          <a:p>
            <a:pPr>
              <a:buNone/>
            </a:pPr>
            <a:r>
              <a:rPr lang="x-none" sz="4500" dirty="0" smtClean="0"/>
              <a:t>      који временом  дегенеративно</a:t>
            </a:r>
          </a:p>
          <a:p>
            <a:pPr>
              <a:buNone/>
            </a:pPr>
            <a:r>
              <a:rPr lang="x-none" sz="4500" dirty="0" smtClean="0"/>
              <a:t>      измењени  постају склеротични, </a:t>
            </a:r>
          </a:p>
          <a:p>
            <a:pPr>
              <a:buNone/>
            </a:pPr>
            <a:r>
              <a:rPr lang="x-none" sz="4500" dirty="0" smtClean="0"/>
              <a:t>       доводећи до  </a:t>
            </a:r>
            <a:r>
              <a:rPr lang="x-none" sz="4500" b="1" dirty="0" smtClean="0"/>
              <a:t>гломерулосклерозе.</a:t>
            </a:r>
          </a:p>
          <a:p>
            <a:pPr>
              <a:buNone/>
            </a:pPr>
            <a:endParaRPr lang="x-none" sz="4500" dirty="0" smtClean="0"/>
          </a:p>
          <a:p>
            <a:r>
              <a:rPr lang="x-none" sz="4500" dirty="0" smtClean="0"/>
              <a:t>Често испољена протеинурија (и код нехипертензивених недијабетичара). </a:t>
            </a:r>
          </a:p>
          <a:p>
            <a:pPr>
              <a:buNone/>
            </a:pPr>
            <a:r>
              <a:rPr lang="x-none" sz="4500" dirty="0" smtClean="0"/>
              <a:t>      </a:t>
            </a:r>
            <a:r>
              <a:rPr lang="x-none" sz="4500" b="1" dirty="0" smtClean="0"/>
              <a:t>хиперфилтратционим механизмом  </a:t>
            </a:r>
          </a:p>
          <a:p>
            <a:pPr>
              <a:buNone/>
            </a:pPr>
            <a:r>
              <a:rPr lang="x-none" sz="4500" b="1" dirty="0" smtClean="0"/>
              <a:t>      промовише прогресију гломерулосклерозе</a:t>
            </a:r>
          </a:p>
          <a:p>
            <a:pPr>
              <a:buNone/>
            </a:pPr>
            <a:endParaRPr lang="x-none" sz="4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Функционалне промене у старсти: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85800" y="2438400"/>
            <a:ext cx="4572000" cy="41148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endParaRPr lang="ru-RU" sz="1600" dirty="0" smtClean="0"/>
          </a:p>
          <a:p>
            <a:pPr>
              <a:spcBef>
                <a:spcPct val="50000"/>
              </a:spcBef>
            </a:pPr>
            <a:r>
              <a:rPr lang="ru-RU" sz="1600" b="1" dirty="0" smtClean="0"/>
              <a:t>прогресивна редукција  крвног протока</a:t>
            </a:r>
          </a:p>
          <a:p>
            <a:pPr>
              <a:spcBef>
                <a:spcPct val="50000"/>
              </a:spcBef>
              <a:buNone/>
            </a:pPr>
            <a:r>
              <a:rPr lang="ru-RU" sz="1600" dirty="0" smtClean="0"/>
              <a:t>    (10% по декади од пунолетства; </a:t>
            </a:r>
          </a:p>
          <a:p>
            <a:pPr>
              <a:spcBef>
                <a:spcPct val="50000"/>
              </a:spcBef>
              <a:buNone/>
            </a:pPr>
            <a:r>
              <a:rPr lang="ru-RU" sz="1600" dirty="0" smtClean="0"/>
              <a:t>    од 600 до300мл / мин у 80год)</a:t>
            </a:r>
          </a:p>
          <a:p>
            <a:pPr>
              <a:spcBef>
                <a:spcPct val="50000"/>
              </a:spcBef>
              <a:buNone/>
            </a:pPr>
            <a:endParaRPr lang="ru-RU" sz="1600" dirty="0" smtClean="0"/>
          </a:p>
          <a:p>
            <a:pPr>
              <a:spcBef>
                <a:spcPct val="50000"/>
              </a:spcBef>
            </a:pPr>
            <a:r>
              <a:rPr lang="ru-RU" sz="1600" dirty="0" smtClean="0"/>
              <a:t> </a:t>
            </a:r>
            <a:r>
              <a:rPr lang="ru-RU" sz="1600" b="1" dirty="0" smtClean="0"/>
              <a:t>губитак кортикалне васкуларизације</a:t>
            </a:r>
          </a:p>
          <a:p>
            <a:pPr>
              <a:spcBef>
                <a:spcPct val="50000"/>
              </a:spcBef>
              <a:buNone/>
            </a:pPr>
            <a:r>
              <a:rPr lang="ru-RU" sz="1600" dirty="0" smtClean="0"/>
              <a:t>      очуваност медуларног крвног протока</a:t>
            </a:r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600" b="1" dirty="0" smtClean="0"/>
              <a:t>повећана вазоконстрикторна </a:t>
            </a:r>
          </a:p>
          <a:p>
            <a:pPr>
              <a:buNone/>
            </a:pPr>
            <a:r>
              <a:rPr lang="ru-RU" sz="1600" dirty="0" smtClean="0"/>
              <a:t>      </a:t>
            </a:r>
            <a:r>
              <a:rPr lang="ru-RU" sz="1600" b="1" dirty="0" smtClean="0"/>
              <a:t>и смањена  вазодилататорна резерва </a:t>
            </a:r>
          </a:p>
          <a:p>
            <a:pPr>
              <a:buNone/>
            </a:pPr>
            <a:r>
              <a:rPr lang="ru-RU" sz="1600" dirty="0" smtClean="0"/>
              <a:t>      у реналним крвним судовима </a:t>
            </a:r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257800" y="2819400"/>
            <a:ext cx="3886200" cy="2590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x-none" sz="1600" dirty="0" smtClean="0">
                <a:solidFill>
                  <a:schemeClr val="accent3"/>
                </a:solidFill>
              </a:rPr>
              <a:t>Због губитка </a:t>
            </a:r>
          </a:p>
          <a:p>
            <a:pPr algn="ctr">
              <a:buNone/>
            </a:pPr>
            <a:r>
              <a:rPr lang="x-none" sz="1600" dirty="0" smtClean="0">
                <a:solidFill>
                  <a:schemeClr val="accent3"/>
                </a:solidFill>
              </a:rPr>
              <a:t>функционалних нефрона</a:t>
            </a:r>
            <a:r>
              <a:rPr lang="x-none" sz="1600" b="1" dirty="0" smtClean="0">
                <a:solidFill>
                  <a:schemeClr val="accent3"/>
                </a:solidFill>
              </a:rPr>
              <a:t>, </a:t>
            </a:r>
          </a:p>
          <a:p>
            <a:pPr algn="ctr">
              <a:buNone/>
            </a:pPr>
            <a:r>
              <a:rPr lang="x-none" sz="1600" b="1" dirty="0" smtClean="0"/>
              <a:t> </a:t>
            </a:r>
            <a:r>
              <a:rPr lang="x-none" sz="1600" b="1" dirty="0" smtClean="0">
                <a:solidFill>
                  <a:srgbClr val="FF0000"/>
                </a:solidFill>
              </a:rPr>
              <a:t>прогресивно смањење ГФР </a:t>
            </a:r>
          </a:p>
          <a:p>
            <a:pPr algn="ctr">
              <a:buNone/>
            </a:pPr>
            <a:r>
              <a:rPr lang="x-none" sz="1600" b="1" dirty="0" smtClean="0">
                <a:solidFill>
                  <a:srgbClr val="FF0000"/>
                </a:solidFill>
              </a:rPr>
              <a:t>премашује капацитет </a:t>
            </a:r>
          </a:p>
          <a:p>
            <a:pPr algn="ctr">
              <a:buNone/>
            </a:pPr>
            <a:r>
              <a:rPr lang="sr-Cyrl-CS" sz="1600" b="1" dirty="0" smtClean="0">
                <a:solidFill>
                  <a:srgbClr val="FF0000"/>
                </a:solidFill>
              </a:rPr>
              <a:t>б</a:t>
            </a:r>
            <a:r>
              <a:rPr lang="x-none" sz="1600" b="1" dirty="0" smtClean="0">
                <a:solidFill>
                  <a:srgbClr val="FF0000"/>
                </a:solidFill>
              </a:rPr>
              <a:t>убрежног  протока крви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4648200" cy="64008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Проток крви кроз бубрег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Функционалне промене у старости: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85800" y="2438400"/>
            <a:ext cx="4572000" cy="426720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</a:pPr>
            <a:endParaRPr lang="ru-RU" sz="1600" dirty="0" smtClean="0"/>
          </a:p>
          <a:p>
            <a:pPr>
              <a:buNone/>
            </a:pPr>
            <a:r>
              <a:rPr lang="x-none" sz="1600" dirty="0" smtClean="0"/>
              <a:t>            (велике индивидуалне варијације)</a:t>
            </a:r>
          </a:p>
          <a:p>
            <a:pPr>
              <a:buNone/>
            </a:pPr>
            <a:endParaRPr lang="x-none" sz="1600" dirty="0" smtClean="0"/>
          </a:p>
          <a:p>
            <a:r>
              <a:rPr lang="x-none" sz="1600" dirty="0" smtClean="0"/>
              <a:t>Прогресивни пад у ГФР од пунолетства</a:t>
            </a:r>
          </a:p>
          <a:p>
            <a:pPr>
              <a:buNone/>
            </a:pPr>
            <a:r>
              <a:rPr lang="x-none" sz="1600" dirty="0" smtClean="0"/>
              <a:t>     ( 8 мл/мин/1.73м2/декади после 4. декаде)</a:t>
            </a:r>
          </a:p>
          <a:p>
            <a:pPr>
              <a:buNone/>
            </a:pPr>
            <a:endParaRPr lang="x-none" sz="1600" dirty="0" smtClean="0"/>
          </a:p>
          <a:p>
            <a:r>
              <a:rPr lang="x-none" sz="1600" dirty="0" smtClean="0"/>
              <a:t>Око 1/3 има нормалну ГФР</a:t>
            </a:r>
          </a:p>
          <a:p>
            <a:endParaRPr lang="x-none" sz="1600" dirty="0" smtClean="0"/>
          </a:p>
          <a:p>
            <a:r>
              <a:rPr lang="x-none" sz="1600" dirty="0" smtClean="0"/>
              <a:t>Могућ је и пораст ГФР</a:t>
            </a:r>
          </a:p>
          <a:p>
            <a:endParaRPr lang="x-none" sz="1600" dirty="0" smtClean="0"/>
          </a:p>
          <a:p>
            <a:r>
              <a:rPr lang="x-none" sz="1600" dirty="0" smtClean="0"/>
              <a:t>Серумски креатинин није поуздана мера</a:t>
            </a:r>
          </a:p>
          <a:p>
            <a:pPr>
              <a:buNone/>
            </a:pPr>
            <a:r>
              <a:rPr lang="x-none" sz="1600" dirty="0" smtClean="0"/>
              <a:t>     - прецењује ГФР (смањена мишићна маса)</a:t>
            </a:r>
            <a:endParaRPr lang="en-US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257800" y="3124200"/>
            <a:ext cx="3886200" cy="2590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1600" b="1" dirty="0" smtClean="0">
                <a:solidFill>
                  <a:schemeClr val="accent3"/>
                </a:solidFill>
              </a:rPr>
              <a:t>П</a:t>
            </a:r>
            <a:r>
              <a:rPr lang="x-none" sz="1600" b="1" dirty="0" smtClean="0">
                <a:solidFill>
                  <a:schemeClr val="accent3"/>
                </a:solidFill>
              </a:rPr>
              <a:t>ромене </a:t>
            </a:r>
            <a:r>
              <a:rPr lang="x-none" sz="1600" b="1" dirty="0" smtClean="0">
                <a:solidFill>
                  <a:srgbClr val="FF0000"/>
                </a:solidFill>
              </a:rPr>
              <a:t>ГФР </a:t>
            </a:r>
          </a:p>
          <a:p>
            <a:pPr algn="ctr">
              <a:buNone/>
            </a:pPr>
            <a:r>
              <a:rPr lang="x-none" sz="1600" b="1" dirty="0" smtClean="0">
                <a:solidFill>
                  <a:srgbClr val="FF0000"/>
                </a:solidFill>
              </a:rPr>
              <a:t>одређују капацитет </a:t>
            </a:r>
          </a:p>
          <a:p>
            <a:pPr algn="ctr">
              <a:buNone/>
            </a:pPr>
            <a:r>
              <a:rPr lang="sr-Cyrl-CS" sz="1600" b="1" dirty="0" smtClean="0">
                <a:solidFill>
                  <a:srgbClr val="FF0000"/>
                </a:solidFill>
              </a:rPr>
              <a:t>тубулских процеса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4648200" cy="64008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x-none" dirty="0" smtClean="0">
                <a:solidFill>
                  <a:schemeClr val="bg1"/>
                </a:solidFill>
              </a:rPr>
              <a:t>Гломерулска филтрација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Custom 8">
      <a:dk1>
        <a:sysClr val="windowText" lastClr="000000"/>
      </a:dk1>
      <a:lt1>
        <a:srgbClr val="5F5F5F"/>
      </a:lt1>
      <a:dk2>
        <a:srgbClr val="FFFFFF"/>
      </a:dk2>
      <a:lt2>
        <a:srgbClr val="5F5F5F"/>
      </a:lt2>
      <a:accent1>
        <a:srgbClr val="D8D8D8"/>
      </a:accent1>
      <a:accent2>
        <a:srgbClr val="A5A5A5"/>
      </a:accent2>
      <a:accent3>
        <a:srgbClr val="FF0000"/>
      </a:accent3>
      <a:accent4>
        <a:srgbClr val="EDEDED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2363</TotalTime>
  <Words>1573</Words>
  <Application>Microsoft Macintosh PowerPoint</Application>
  <PresentationFormat>On-screen Show (4:3)</PresentationFormat>
  <Paragraphs>341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Calibri</vt:lpstr>
      <vt:lpstr>Marlett</vt:lpstr>
      <vt:lpstr>Symbol</vt:lpstr>
      <vt:lpstr>Times New Roman</vt:lpstr>
      <vt:lpstr>Wingdings</vt:lpstr>
      <vt:lpstr>Wingdings 2</vt:lpstr>
      <vt:lpstr>Arial</vt:lpstr>
      <vt:lpstr>Median</vt:lpstr>
      <vt:lpstr>ОСНОВНЕ СТРУКОВНЕ СТУДИЈЕ друга година студија, школска 2022/2023. </vt:lpstr>
      <vt:lpstr>Механизам поремећаја хомеостазе воде и соли                током процеса старења </vt:lpstr>
      <vt:lpstr>Смањење бубрежне функције током процеса старења</vt:lpstr>
      <vt:lpstr>Смањења бубрежне функције током процеса старења  – механизам поремећаја хомеостазе</vt:lpstr>
      <vt:lpstr> Смањење гломерулске филтрације старењем        Старење vs дисфункција нефрона? </vt:lpstr>
      <vt:lpstr>Анатомске промене бубрега током процеса старења</vt:lpstr>
      <vt:lpstr>Механизам смањења бубрежне функције  током процеса старења – теорија хиперфилтрације</vt:lpstr>
      <vt:lpstr>  Функционалне промене у старсти: </vt:lpstr>
      <vt:lpstr>  Функционалне промене у старости: </vt:lpstr>
      <vt:lpstr>  Функционалне промене у старости: </vt:lpstr>
      <vt:lpstr>     Старење vs дисфункција vs јатрогено изазвани поремећаји тубулских процеса?</vt:lpstr>
      <vt:lpstr>Оштећена тубулска функција у старости</vt:lpstr>
      <vt:lpstr> Старост и специфична тежине урина  у пормећајима  концентровања и дилуције филтрата   </vt:lpstr>
      <vt:lpstr>Старење и екскреторна нефункционалност  бубрега</vt:lpstr>
      <vt:lpstr>Продукција ADH и промене осмотског притиска  и запремине течности дуж нефрона</vt:lpstr>
      <vt:lpstr> Старење и екскреторна нефункционалност  бубрега </vt:lpstr>
      <vt:lpstr>Утицај хормона на поремећај хомеостазе воде и соли током процеса старења</vt:lpstr>
      <vt:lpstr>  Хидро-електролитна нестабилност у старијих особа </vt:lpstr>
      <vt:lpstr>  Старење и регулаторна нефункционалност  бубрега </vt:lpstr>
      <vt:lpstr> Старост и поремећај  ацидо- базне хомеостазе </vt:lpstr>
      <vt:lpstr>Старост и поремећај  ацидо- базне хомеостазе</vt:lpstr>
      <vt:lpstr> Дефицит адаптативних хомеостатских механизама у току старења </vt:lpstr>
      <vt:lpstr>Закључак као по(р)ука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ОСНОВНЕ СТРУКОВНЕ СТУДИЈЕ друга година студија, IV семестар школска 2014/2015.</dc:title>
  <dc:creator>KCKG</dc:creator>
  <cp:lastModifiedBy>Microsoft Office User</cp:lastModifiedBy>
  <cp:revision>118</cp:revision>
  <dcterms:created xsi:type="dcterms:W3CDTF">2006-08-16T00:00:00Z</dcterms:created>
  <dcterms:modified xsi:type="dcterms:W3CDTF">2023-02-08T09:48:24Z</dcterms:modified>
</cp:coreProperties>
</file>